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firm sends reports, decks and spreadsheets to clients, every one has to look right. DocMark is built for that. Your team writes the substance. DocMark turns it into documents in your exact brand, and checks every file before it reaches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problem. Hours per document go on assembly, branding and layout, not substance. Documents bounce back for visual and brand fixes, and each bounce costs senior-review time. And partner review starts at the formatting instead of the thinking.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DocMark works in four steps. First, you send your content, through the web app, the API, your own AI assistant, or, in a self-managed deployment, a watched folder. Second, tested code applies your brand specification, the same way every time. AI never draws the deliverable. Third, every file goes through an automated verification check before delivery. A file that fails is held back, with the reasons. Fourth, you get the verified file, with a record of which version of your brand made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DocMark is built for firms where the brand standard is enforced and the documents go to clients. Commercial real estate and valuation firms, with high-volume, deadline-driven reporting, now including branded video summaries. Consultancies, where analysts write the substance and DocMark handles assembly, branding and verification. Financial services, where the brand is the credibility and the content is confidential. Contractors whose public-sector clients set strict templates. And agencies, where each client's brand is its own specification, so switching brands is a configuration change, not a template hunt.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Rather than quote you a number, here's how to work out your own. You need your monthly document volume, the hours each spends on formatting rather than substance, how often one bounces back for brand fixes, how much senior-review time each bounce costs, and what an hour costs for your analysts and your reviewers. The formula on the slide turns those into a monthly figure. Compare that against the deployment-mode pricing and the one-off brand onboarding fee. The example numbers are placeholders, not claims. The pilot's success criteria are agreed up front, so "did it work?" is a number, not a feeling.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"verified" means. Every file is checked automatically before it's delivered, and a file that fails is held back, with the reasons. As of September 2026, the checks catch blank or failed pages and contrast problems in decks, structural and integrity problems in documents, spreadsheets and brochures, and duration and container problems in video. Deeper visual proof-reading, of logos, colour and overflow, is planned but not yet available. And verified doesn't mean fact-checked. Your authors own the substance.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DocMark runs three ways. On-prem, nothing leaves your building: no internet, no AI, no telemetry. In your own cloud, your content stays in your own cloud, except for AI calls to the provider you bring, Anthropic today, under your own account and contract. Optional web research sends search queries out. And in DocMark's cloud, DocMark processes your content, but the servers that build your file never receive your sign-in identity. Anything inside your files is processed as content. It's encrypted in transit, and Anthropic is a named sub-processor. The comparison page sets the three side by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pilot runs in five steps: a scoping call, brand onboarding, deployment in your chosen mode, an acceptance walkthrough with your team, then real work for the agreed period. Getting from scoping to deployed takes two to four weeks, and the pilot itself runs four to six weeks. The pilot fee is quoted at scoping. To start, book a call at docmark dot md slash contact. We come back within two business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ways to see it for yourself, both free. Send us a non-confidential deck you've already shipped, and within about two business days we'll return every brand defect we find, plus the same deck rebuilt in your brand. Or try a sample deck in about a minute, with no account and no card. DocMark: branded, verified, delivered.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E3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8640" y="502920"/>
            <a:ext cx="1650492" cy="457200"/>
          </a:xfrm>
          <a:prstGeom prst="rect">
            <a:avLst/>
          </a:prstGeom>
        </p:spPr>
      </p:pic>
      <p:sp>
        <p:nvSpPr>
          <p:cNvPr id="3" name="Text 0"/>
          <p:cNvSpPr/>
          <p:nvPr/>
        </p:nvSpPr>
        <p:spPr>
          <a:xfrm>
            <a:off x="548640" y="2148840"/>
            <a:ext cx="10972800" cy="1005840"/>
          </a:xfrm>
          <a:prstGeom prst="rect">
            <a:avLst/>
          </a:prstGeom>
          <a:noFill/>
          <a:ln/>
        </p:spPr>
        <p:txBody>
          <a:bodyPr wrap="square" lIns="0" tIns="0" rIns="0" bIns="0" rtlCol="0" anchor="ctr"/>
          <a:lstStyle/>
          <a:p>
            <a:pPr indent="0" marL="0">
              <a:buNone/>
            </a:pPr>
            <a:r>
              <a:rPr lang="en-US" sz="4800" b="1" dirty="0">
                <a:solidFill>
                  <a:srgbClr val="FFFFFF"/>
                </a:solidFill>
                <a:latin typeface="Segoe UI Semibold" pitchFamily="34" charset="0"/>
                <a:ea typeface="Segoe UI Semibold" pitchFamily="34" charset="-122"/>
                <a:cs typeface="Segoe UI Semibold" pitchFamily="34" charset="-120"/>
              </a:rPr>
              <a:t>Branded. Verified. Delivered.</a:t>
            </a:r>
            <a:endParaRPr lang="en-US" sz="4800" dirty="0"/>
          </a:p>
        </p:txBody>
      </p:sp>
      <p:sp>
        <p:nvSpPr>
          <p:cNvPr id="4" name="Text 1"/>
          <p:cNvSpPr/>
          <p:nvPr/>
        </p:nvSpPr>
        <p:spPr>
          <a:xfrm>
            <a:off x="548640" y="3337560"/>
            <a:ext cx="8778240" cy="1188720"/>
          </a:xfrm>
          <a:prstGeom prst="rect">
            <a:avLst/>
          </a:prstGeom>
          <a:noFill/>
          <a:ln/>
        </p:spPr>
        <p:txBody>
          <a:bodyPr wrap="square" lIns="0" tIns="0" rIns="0" bIns="0" rtlCol="0" anchor="t"/>
          <a:lstStyle/>
          <a:p>
            <a:pPr indent="0" marL="0">
              <a:buNone/>
            </a:pPr>
            <a:r>
              <a:rPr lang="en-US" sz="2000" dirty="0">
                <a:solidFill>
                  <a:srgbClr val="C8D4E6"/>
                </a:solidFill>
                <a:latin typeface="Segoe UI" pitchFamily="34" charset="0"/>
                <a:ea typeface="Segoe UI" pitchFamily="34" charset="-122"/>
                <a:cs typeface="Segoe UI" pitchFamily="34" charset="-120"/>
              </a:rPr>
              <a:t>Your team writes the substance. DocMark turns it into decks, reports and spreadsheets in your exact brand — and checks every file before it reaches you.</a:t>
            </a:r>
            <a:endParaRPr lang="en-US" sz="2000" dirty="0"/>
          </a:p>
        </p:txBody>
      </p:sp>
      <p:sp>
        <p:nvSpPr>
          <p:cNvPr id="5" name="Shape 2"/>
          <p:cNvSpPr/>
          <p:nvPr/>
        </p:nvSpPr>
        <p:spPr>
          <a:xfrm>
            <a:off x="548640" y="4846320"/>
            <a:ext cx="1280160" cy="54864"/>
          </a:xfrm>
          <a:prstGeom prst="rect">
            <a:avLst/>
          </a:prstGeom>
          <a:solidFill>
            <a:srgbClr val="4F8BFF"/>
          </a:solidFill>
          <a:ln w="12700">
            <a:solidFill>
              <a:srgbClr val="4F8BFF"/>
            </a:solidFill>
            <a:prstDash val="solid"/>
          </a:ln>
        </p:spPr>
      </p:sp>
      <p:sp>
        <p:nvSpPr>
          <p:cNvPr id="6" name="Text 3"/>
          <p:cNvSpPr/>
          <p:nvPr/>
        </p:nvSpPr>
        <p:spPr>
          <a:xfrm>
            <a:off x="548640" y="6419088"/>
            <a:ext cx="7315200" cy="274320"/>
          </a:xfrm>
          <a:prstGeom prst="rect">
            <a:avLst/>
          </a:prstGeom>
          <a:noFill/>
          <a:ln/>
        </p:spPr>
        <p:txBody>
          <a:bodyPr wrap="square" lIns="0" tIns="0" rIns="0" bIns="0" rtlCol="0" anchor="ctr"/>
          <a:lstStyle/>
          <a:p>
            <a:pPr indent="0" marL="0">
              <a:buNone/>
            </a:pPr>
            <a:r>
              <a:rPr lang="en-US" sz="900" dirty="0">
                <a:solidFill>
                  <a:srgbClr val="AEBFD8"/>
                </a:solidFill>
                <a:latin typeface="Segoe UI" pitchFamily="34" charset="0"/>
                <a:ea typeface="Segoe UI" pitchFamily="34" charset="-122"/>
                <a:cs typeface="Segoe UI" pitchFamily="34" charset="-120"/>
              </a:rPr>
              <a:t>© 2026 DocMark. All rights reserved.</a:t>
            </a:r>
            <a:endParaRPr lang="en-US" sz="900" dirty="0"/>
          </a:p>
        </p:txBody>
      </p:sp>
      <p:sp>
        <p:nvSpPr>
          <p:cNvPr id="7" name="Text 4"/>
          <p:cNvSpPr/>
          <p:nvPr/>
        </p:nvSpPr>
        <p:spPr>
          <a:xfrm>
            <a:off x="8897112" y="6419088"/>
            <a:ext cx="2743200" cy="274320"/>
          </a:xfrm>
          <a:prstGeom prst="rect">
            <a:avLst/>
          </a:prstGeom>
          <a:noFill/>
          <a:ln/>
        </p:spPr>
        <p:txBody>
          <a:bodyPr wrap="square" lIns="0" tIns="0" rIns="0" bIns="0" rtlCol="0" anchor="ctr"/>
          <a:lstStyle/>
          <a:p>
            <a:pPr algn="r" indent="0" marL="0">
              <a:buNone/>
            </a:pPr>
            <a:r>
              <a:rPr lang="en-US" sz="900" dirty="0">
                <a:solidFill>
                  <a:srgbClr val="AEBFD8"/>
                </a:solidFill>
                <a:latin typeface="Segoe UI" pitchFamily="34" charset="0"/>
                <a:ea typeface="Segoe UI" pitchFamily="34" charset="-122"/>
                <a:cs typeface="Segoe UI" pitchFamily="34" charset="-120"/>
              </a:rPr>
              <a:t>docmark.md</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9509760" cy="685800"/>
          </a:xfrm>
          <a:prstGeom prst="rect">
            <a:avLst/>
          </a:prstGeom>
          <a:noFill/>
          <a:ln/>
        </p:spPr>
        <p:txBody>
          <a:bodyPr wrap="square" lIns="0" tIns="0" rIns="0" bIns="0" rtlCol="0" anchor="ctr"/>
          <a:lstStyle/>
          <a:p>
            <a:pPr indent="0" marL="0">
              <a:buNone/>
            </a:pPr>
            <a:r>
              <a:rPr lang="en-US" sz="3000" b="1" dirty="0">
                <a:solidFill>
                  <a:srgbClr val="101E33"/>
                </a:solidFill>
                <a:latin typeface="Segoe UI Semibold" pitchFamily="34" charset="0"/>
                <a:ea typeface="Segoe UI Semibold" pitchFamily="34" charset="-122"/>
                <a:cs typeface="Segoe UI Semibold" pitchFamily="34" charset="-120"/>
              </a:rPr>
              <a:t>The Problem: Hours on Formatting, Not Substance</a:t>
            </a:r>
            <a:endParaRPr lang="en-US" sz="3000" dirty="0"/>
          </a:p>
        </p:txBody>
      </p:sp>
      <p:pic>
        <p:nvPicPr>
          <p:cNvPr id="3" name="Image 0" descr="preencoded.png">    </p:cNvPr>
          <p:cNvPicPr>
            <a:picLocks noChangeAspect="1"/>
          </p:cNvPicPr>
          <p:nvPr/>
        </p:nvPicPr>
        <p:blipFill>
          <a:blip r:embed="rId1"/>
          <a:stretch>
            <a:fillRect/>
          </a:stretch>
        </p:blipFill>
        <p:spPr>
          <a:xfrm>
            <a:off x="10484968" y="384048"/>
            <a:ext cx="1155344" cy="320040"/>
          </a:xfrm>
          <a:prstGeom prst="rect">
            <a:avLst/>
          </a:prstGeom>
        </p:spPr>
      </p:pic>
      <p:sp>
        <p:nvSpPr>
          <p:cNvPr id="4" name="Shape 1"/>
          <p:cNvSpPr/>
          <p:nvPr/>
        </p:nvSpPr>
        <p:spPr>
          <a:xfrm>
            <a:off x="548640" y="1600200"/>
            <a:ext cx="11091672" cy="1143000"/>
          </a:xfrm>
          <a:prstGeom prst="rect">
            <a:avLst/>
          </a:prstGeom>
          <a:solidFill>
            <a:srgbClr val="FFFFFF"/>
          </a:solidFill>
          <a:ln w="12700">
            <a:solidFill>
              <a:srgbClr val="51607A"/>
            </a:solidFill>
            <a:prstDash val="solid"/>
          </a:ln>
        </p:spPr>
      </p:sp>
      <p:sp>
        <p:nvSpPr>
          <p:cNvPr id="5" name="Text 2"/>
          <p:cNvSpPr/>
          <p:nvPr/>
        </p:nvSpPr>
        <p:spPr>
          <a:xfrm>
            <a:off x="777240" y="1600200"/>
            <a:ext cx="731520" cy="1143000"/>
          </a:xfrm>
          <a:prstGeom prst="rect">
            <a:avLst/>
          </a:prstGeom>
          <a:noFill/>
          <a:ln/>
        </p:spPr>
        <p:txBody>
          <a:bodyPr wrap="square" lIns="0" tIns="0" rIns="0" bIns="0" rtlCol="0" anchor="ctr"/>
          <a:lstStyle/>
          <a:p>
            <a:pPr indent="0" marL="0">
              <a:buNone/>
            </a:pPr>
            <a:r>
              <a:rPr lang="en-US" sz="3600" b="1" dirty="0">
                <a:solidFill>
                  <a:srgbClr val="1C3354"/>
                </a:solidFill>
                <a:latin typeface="Segoe UI Semibold" pitchFamily="34" charset="0"/>
                <a:ea typeface="Segoe UI Semibold" pitchFamily="34" charset="-122"/>
                <a:cs typeface="Segoe UI Semibold" pitchFamily="34" charset="-120"/>
              </a:rPr>
              <a:t>1</a:t>
            </a:r>
            <a:endParaRPr lang="en-US" sz="3600" dirty="0"/>
          </a:p>
        </p:txBody>
      </p:sp>
      <p:sp>
        <p:nvSpPr>
          <p:cNvPr id="6" name="Text 3"/>
          <p:cNvSpPr/>
          <p:nvPr/>
        </p:nvSpPr>
        <p:spPr>
          <a:xfrm>
            <a:off x="1645920" y="1600200"/>
            <a:ext cx="9692640" cy="1143000"/>
          </a:xfrm>
          <a:prstGeom prst="rect">
            <a:avLst/>
          </a:prstGeom>
          <a:noFill/>
          <a:ln/>
        </p:spPr>
        <p:txBody>
          <a:bodyPr wrap="square" lIns="0" tIns="0" rIns="0" bIns="0" rtlCol="0" anchor="ctr"/>
          <a:lstStyle/>
          <a:p>
            <a:pPr indent="0" marL="0">
              <a:buNone/>
            </a:pPr>
            <a:r>
              <a:rPr lang="en-US" sz="2000" dirty="0">
                <a:solidFill>
                  <a:srgbClr val="1C2433"/>
                </a:solidFill>
                <a:latin typeface="Segoe UI" pitchFamily="34" charset="0"/>
                <a:ea typeface="Segoe UI" pitchFamily="34" charset="-122"/>
                <a:cs typeface="Segoe UI" pitchFamily="34" charset="-120"/>
              </a:rPr>
              <a:t>Hours per document go on assembly, branding and layout — not substance.</a:t>
            </a:r>
            <a:endParaRPr lang="en-US" sz="2000" dirty="0"/>
          </a:p>
        </p:txBody>
      </p:sp>
      <p:sp>
        <p:nvSpPr>
          <p:cNvPr id="7" name="Shape 4"/>
          <p:cNvSpPr/>
          <p:nvPr/>
        </p:nvSpPr>
        <p:spPr>
          <a:xfrm>
            <a:off x="548640" y="3017520"/>
            <a:ext cx="11091672" cy="1143000"/>
          </a:xfrm>
          <a:prstGeom prst="rect">
            <a:avLst/>
          </a:prstGeom>
          <a:solidFill>
            <a:srgbClr val="FFFFFF"/>
          </a:solidFill>
          <a:ln w="12700">
            <a:solidFill>
              <a:srgbClr val="51607A"/>
            </a:solidFill>
            <a:prstDash val="solid"/>
          </a:ln>
        </p:spPr>
      </p:sp>
      <p:sp>
        <p:nvSpPr>
          <p:cNvPr id="8" name="Text 5"/>
          <p:cNvSpPr/>
          <p:nvPr/>
        </p:nvSpPr>
        <p:spPr>
          <a:xfrm>
            <a:off x="777240" y="3017520"/>
            <a:ext cx="731520" cy="1143000"/>
          </a:xfrm>
          <a:prstGeom prst="rect">
            <a:avLst/>
          </a:prstGeom>
          <a:noFill/>
          <a:ln/>
        </p:spPr>
        <p:txBody>
          <a:bodyPr wrap="square" lIns="0" tIns="0" rIns="0" bIns="0" rtlCol="0" anchor="ctr"/>
          <a:lstStyle/>
          <a:p>
            <a:pPr indent="0" marL="0">
              <a:buNone/>
            </a:pPr>
            <a:r>
              <a:rPr lang="en-US" sz="3600" b="1" dirty="0">
                <a:solidFill>
                  <a:srgbClr val="1C3354"/>
                </a:solidFill>
                <a:latin typeface="Segoe UI Semibold" pitchFamily="34" charset="0"/>
                <a:ea typeface="Segoe UI Semibold" pitchFamily="34" charset="-122"/>
                <a:cs typeface="Segoe UI Semibold" pitchFamily="34" charset="-120"/>
              </a:rPr>
              <a:t>2</a:t>
            </a:r>
            <a:endParaRPr lang="en-US" sz="3600" dirty="0"/>
          </a:p>
        </p:txBody>
      </p:sp>
      <p:sp>
        <p:nvSpPr>
          <p:cNvPr id="9" name="Text 6"/>
          <p:cNvSpPr/>
          <p:nvPr/>
        </p:nvSpPr>
        <p:spPr>
          <a:xfrm>
            <a:off x="1645920" y="3017520"/>
            <a:ext cx="9692640" cy="1143000"/>
          </a:xfrm>
          <a:prstGeom prst="rect">
            <a:avLst/>
          </a:prstGeom>
          <a:noFill/>
          <a:ln/>
        </p:spPr>
        <p:txBody>
          <a:bodyPr wrap="square" lIns="0" tIns="0" rIns="0" bIns="0" rtlCol="0" anchor="ctr"/>
          <a:lstStyle/>
          <a:p>
            <a:pPr indent="0" marL="0">
              <a:buNone/>
            </a:pPr>
            <a:r>
              <a:rPr lang="en-US" sz="2000" dirty="0">
                <a:solidFill>
                  <a:srgbClr val="1C2433"/>
                </a:solidFill>
                <a:latin typeface="Segoe UI" pitchFamily="34" charset="0"/>
                <a:ea typeface="Segoe UI" pitchFamily="34" charset="-122"/>
                <a:cs typeface="Segoe UI" pitchFamily="34" charset="-120"/>
              </a:rPr>
              <a:t>Documents bounce back for visual and brand fixes, and each bounce costs senior-review time.</a:t>
            </a:r>
            <a:endParaRPr lang="en-US" sz="2000" dirty="0"/>
          </a:p>
        </p:txBody>
      </p:sp>
      <p:sp>
        <p:nvSpPr>
          <p:cNvPr id="10" name="Shape 7"/>
          <p:cNvSpPr/>
          <p:nvPr/>
        </p:nvSpPr>
        <p:spPr>
          <a:xfrm>
            <a:off x="548640" y="4434840"/>
            <a:ext cx="11091672" cy="1143000"/>
          </a:xfrm>
          <a:prstGeom prst="rect">
            <a:avLst/>
          </a:prstGeom>
          <a:solidFill>
            <a:srgbClr val="FFFFFF"/>
          </a:solidFill>
          <a:ln w="12700">
            <a:solidFill>
              <a:srgbClr val="51607A"/>
            </a:solidFill>
            <a:prstDash val="solid"/>
          </a:ln>
        </p:spPr>
      </p:sp>
      <p:sp>
        <p:nvSpPr>
          <p:cNvPr id="11" name="Text 8"/>
          <p:cNvSpPr/>
          <p:nvPr/>
        </p:nvSpPr>
        <p:spPr>
          <a:xfrm>
            <a:off x="777240" y="4434840"/>
            <a:ext cx="731520" cy="1143000"/>
          </a:xfrm>
          <a:prstGeom prst="rect">
            <a:avLst/>
          </a:prstGeom>
          <a:noFill/>
          <a:ln/>
        </p:spPr>
        <p:txBody>
          <a:bodyPr wrap="square" lIns="0" tIns="0" rIns="0" bIns="0" rtlCol="0" anchor="ctr"/>
          <a:lstStyle/>
          <a:p>
            <a:pPr indent="0" marL="0">
              <a:buNone/>
            </a:pPr>
            <a:r>
              <a:rPr lang="en-US" sz="3600" b="1" dirty="0">
                <a:solidFill>
                  <a:srgbClr val="1C3354"/>
                </a:solidFill>
                <a:latin typeface="Segoe UI Semibold" pitchFamily="34" charset="0"/>
                <a:ea typeface="Segoe UI Semibold" pitchFamily="34" charset="-122"/>
                <a:cs typeface="Segoe UI Semibold" pitchFamily="34" charset="-120"/>
              </a:rPr>
              <a:t>3</a:t>
            </a:r>
            <a:endParaRPr lang="en-US" sz="3600" dirty="0"/>
          </a:p>
        </p:txBody>
      </p:sp>
      <p:sp>
        <p:nvSpPr>
          <p:cNvPr id="12" name="Text 9"/>
          <p:cNvSpPr/>
          <p:nvPr/>
        </p:nvSpPr>
        <p:spPr>
          <a:xfrm>
            <a:off x="1645920" y="4434840"/>
            <a:ext cx="9692640" cy="1143000"/>
          </a:xfrm>
          <a:prstGeom prst="rect">
            <a:avLst/>
          </a:prstGeom>
          <a:noFill/>
          <a:ln/>
        </p:spPr>
        <p:txBody>
          <a:bodyPr wrap="square" lIns="0" tIns="0" rIns="0" bIns="0" rtlCol="0" anchor="ctr"/>
          <a:lstStyle/>
          <a:p>
            <a:pPr indent="0" marL="0">
              <a:buNone/>
            </a:pPr>
            <a:r>
              <a:rPr lang="en-US" sz="2000" dirty="0">
                <a:solidFill>
                  <a:srgbClr val="1C2433"/>
                </a:solidFill>
                <a:latin typeface="Segoe UI" pitchFamily="34" charset="0"/>
                <a:ea typeface="Segoe UI" pitchFamily="34" charset="-122"/>
                <a:cs typeface="Segoe UI" pitchFamily="34" charset="-120"/>
              </a:rPr>
              <a:t>Partner review starts at the formatting instead of the thinking.</a:t>
            </a:r>
            <a:endParaRPr lang="en-US" sz="2000" dirty="0"/>
          </a:p>
        </p:txBody>
      </p:sp>
      <p:sp>
        <p:nvSpPr>
          <p:cNvPr id="13" name="Text 10"/>
          <p:cNvSpPr/>
          <p:nvPr/>
        </p:nvSpPr>
        <p:spPr>
          <a:xfrm>
            <a:off x="548640" y="6419088"/>
            <a:ext cx="7315200" cy="274320"/>
          </a:xfrm>
          <a:prstGeom prst="rect">
            <a:avLst/>
          </a:prstGeom>
          <a:noFill/>
          <a:ln/>
        </p:spPr>
        <p:txBody>
          <a:bodyPr wrap="square" lIns="0" tIns="0" rIns="0" bIns="0" rtlCol="0" anchor="ctr"/>
          <a:lstStyle/>
          <a:p>
            <a:pPr indent="0" marL="0">
              <a:buNone/>
            </a:pPr>
            <a:r>
              <a:rPr lang="en-US" sz="900" dirty="0">
                <a:solidFill>
                  <a:srgbClr val="51607A"/>
                </a:solidFill>
                <a:latin typeface="Segoe UI" pitchFamily="34" charset="0"/>
                <a:ea typeface="Segoe UI" pitchFamily="34" charset="-122"/>
                <a:cs typeface="Segoe UI" pitchFamily="34" charset="-120"/>
              </a:rPr>
              <a:t>© 2026 DocMark. All rights reserved.</a:t>
            </a:r>
            <a:endParaRPr lang="en-US" sz="900" dirty="0"/>
          </a:p>
        </p:txBody>
      </p:sp>
      <p:sp>
        <p:nvSpPr>
          <p:cNvPr id="14" name="Text 11"/>
          <p:cNvSpPr/>
          <p:nvPr/>
        </p:nvSpPr>
        <p:spPr>
          <a:xfrm>
            <a:off x="8897112" y="6419088"/>
            <a:ext cx="2743200" cy="274320"/>
          </a:xfrm>
          <a:prstGeom prst="rect">
            <a:avLst/>
          </a:prstGeom>
          <a:noFill/>
          <a:ln/>
        </p:spPr>
        <p:txBody>
          <a:bodyPr wrap="square" lIns="0" tIns="0" rIns="0" bIns="0" rtlCol="0" anchor="ctr"/>
          <a:lstStyle/>
          <a:p>
            <a:pPr algn="r" indent="0" marL="0">
              <a:buNone/>
            </a:pPr>
            <a:r>
              <a:rPr lang="en-US" sz="900" dirty="0">
                <a:solidFill>
                  <a:srgbClr val="51607A"/>
                </a:solidFill>
                <a:latin typeface="Segoe UI" pitchFamily="34" charset="0"/>
                <a:ea typeface="Segoe UI" pitchFamily="34" charset="-122"/>
                <a:cs typeface="Segoe UI" pitchFamily="34" charset="-120"/>
              </a:rPr>
              <a:t>docmark.md</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9509760" cy="685800"/>
          </a:xfrm>
          <a:prstGeom prst="rect">
            <a:avLst/>
          </a:prstGeom>
          <a:noFill/>
          <a:ln/>
        </p:spPr>
        <p:txBody>
          <a:bodyPr wrap="square" lIns="0" tIns="0" rIns="0" bIns="0" rtlCol="0" anchor="ctr"/>
          <a:lstStyle/>
          <a:p>
            <a:pPr indent="0" marL="0">
              <a:buNone/>
            </a:pPr>
            <a:r>
              <a:rPr lang="en-US" sz="3000" b="1" dirty="0">
                <a:solidFill>
                  <a:srgbClr val="101E33"/>
                </a:solidFill>
                <a:latin typeface="Segoe UI Semibold" pitchFamily="34" charset="0"/>
                <a:ea typeface="Segoe UI Semibold" pitchFamily="34" charset="-122"/>
                <a:cs typeface="Segoe UI Semibold" pitchFamily="34" charset="-120"/>
              </a:rPr>
              <a:t>What DocMark Does</a:t>
            </a:r>
            <a:endParaRPr lang="en-US" sz="3000" dirty="0"/>
          </a:p>
        </p:txBody>
      </p:sp>
      <p:pic>
        <p:nvPicPr>
          <p:cNvPr id="3" name="Image 0" descr="preencoded.png">    </p:cNvPr>
          <p:cNvPicPr>
            <a:picLocks noChangeAspect="1"/>
          </p:cNvPicPr>
          <p:nvPr/>
        </p:nvPicPr>
        <p:blipFill>
          <a:blip r:embed="rId1"/>
          <a:stretch>
            <a:fillRect/>
          </a:stretch>
        </p:blipFill>
        <p:spPr>
          <a:xfrm>
            <a:off x="10484968" y="384048"/>
            <a:ext cx="1155344" cy="320040"/>
          </a:xfrm>
          <a:prstGeom prst="rect">
            <a:avLst/>
          </a:prstGeom>
        </p:spPr>
      </p:pic>
      <p:sp>
        <p:nvSpPr>
          <p:cNvPr id="4" name="Shape 1"/>
          <p:cNvSpPr/>
          <p:nvPr/>
        </p:nvSpPr>
        <p:spPr>
          <a:xfrm>
            <a:off x="548640" y="1417320"/>
            <a:ext cx="5449824" cy="2194560"/>
          </a:xfrm>
          <a:prstGeom prst="rect">
            <a:avLst/>
          </a:prstGeom>
          <a:solidFill>
            <a:srgbClr val="FFFFFF"/>
          </a:solidFill>
          <a:ln w="12700">
            <a:solidFill>
              <a:srgbClr val="51607A"/>
            </a:solidFill>
            <a:prstDash val="solid"/>
          </a:ln>
        </p:spPr>
      </p:sp>
      <p:sp>
        <p:nvSpPr>
          <p:cNvPr id="5" name="Text 2"/>
          <p:cNvSpPr/>
          <p:nvPr/>
        </p:nvSpPr>
        <p:spPr>
          <a:xfrm>
            <a:off x="822960" y="1645920"/>
            <a:ext cx="548640" cy="548640"/>
          </a:xfrm>
          <a:prstGeom prst="rect">
            <a:avLst/>
          </a:prstGeom>
          <a:noFill/>
          <a:ln/>
        </p:spPr>
        <p:txBody>
          <a:bodyPr wrap="square" lIns="0" tIns="0" rIns="0" bIns="0" rtlCol="0" anchor="ctr"/>
          <a:lstStyle/>
          <a:p>
            <a:pPr indent="0" marL="0">
              <a:buNone/>
            </a:pPr>
            <a:r>
              <a:rPr lang="en-US" sz="2600" b="1" dirty="0">
                <a:solidFill>
                  <a:srgbClr val="2469F0"/>
                </a:solidFill>
                <a:latin typeface="Segoe UI Semibold" pitchFamily="34" charset="0"/>
                <a:ea typeface="Segoe UI Semibold" pitchFamily="34" charset="-122"/>
                <a:cs typeface="Segoe UI Semibold" pitchFamily="34" charset="-120"/>
              </a:rPr>
              <a:t>1</a:t>
            </a:r>
            <a:endParaRPr lang="en-US" sz="2600" dirty="0"/>
          </a:p>
        </p:txBody>
      </p:sp>
      <p:sp>
        <p:nvSpPr>
          <p:cNvPr id="6" name="Text 3"/>
          <p:cNvSpPr/>
          <p:nvPr/>
        </p:nvSpPr>
        <p:spPr>
          <a:xfrm>
            <a:off x="1463040" y="1645920"/>
            <a:ext cx="4297680" cy="548640"/>
          </a:xfrm>
          <a:prstGeom prst="rect">
            <a:avLst/>
          </a:prstGeom>
          <a:noFill/>
          <a:ln/>
        </p:spPr>
        <p:txBody>
          <a:bodyPr wrap="square" lIns="0" tIns="0" rIns="0" bIns="0" rtlCol="0" anchor="ctr"/>
          <a:lstStyle/>
          <a:p>
            <a:pPr indent="0" marL="0">
              <a:buNone/>
            </a:pPr>
            <a:r>
              <a:rPr lang="en-US" sz="1800" b="1" dirty="0">
                <a:solidFill>
                  <a:srgbClr val="101E33"/>
                </a:solidFill>
                <a:latin typeface="Segoe UI Semibold" pitchFamily="34" charset="0"/>
                <a:ea typeface="Segoe UI Semibold" pitchFamily="34" charset="-122"/>
                <a:cs typeface="Segoe UI Semibold" pitchFamily="34" charset="-120"/>
              </a:rPr>
              <a:t>Send your content</a:t>
            </a:r>
            <a:endParaRPr lang="en-US" sz="1800" dirty="0"/>
          </a:p>
        </p:txBody>
      </p:sp>
      <p:sp>
        <p:nvSpPr>
          <p:cNvPr id="7" name="Text 4"/>
          <p:cNvSpPr/>
          <p:nvPr/>
        </p:nvSpPr>
        <p:spPr>
          <a:xfrm>
            <a:off x="822960" y="2286000"/>
            <a:ext cx="4937760" cy="1188720"/>
          </a:xfrm>
          <a:prstGeom prst="rect">
            <a:avLst/>
          </a:prstGeom>
          <a:noFill/>
          <a:ln/>
        </p:spPr>
        <p:txBody>
          <a:bodyPr wrap="square" lIns="0" tIns="0" rIns="0" bIns="0" rtlCol="0" anchor="t"/>
          <a:lstStyle/>
          <a:p>
            <a:pPr indent="0" marL="0">
              <a:buNone/>
            </a:pPr>
            <a:r>
              <a:rPr lang="en-US" sz="1700" dirty="0">
                <a:solidFill>
                  <a:srgbClr val="1C2433"/>
                </a:solidFill>
                <a:latin typeface="Segoe UI" pitchFamily="34" charset="0"/>
                <a:ea typeface="Segoe UI" pitchFamily="34" charset="-122"/>
                <a:cs typeface="Segoe UI" pitchFamily="34" charset="-120"/>
              </a:rPr>
              <a:t>Through the web app, the API, your AI assistant, or, in a self-managed deployment, a watched folder.</a:t>
            </a:r>
            <a:endParaRPr lang="en-US" sz="1700" dirty="0"/>
          </a:p>
        </p:txBody>
      </p:sp>
      <p:sp>
        <p:nvSpPr>
          <p:cNvPr id="8" name="Shape 5"/>
          <p:cNvSpPr/>
          <p:nvPr/>
        </p:nvSpPr>
        <p:spPr>
          <a:xfrm>
            <a:off x="6190488" y="1417320"/>
            <a:ext cx="5449824" cy="2194560"/>
          </a:xfrm>
          <a:prstGeom prst="rect">
            <a:avLst/>
          </a:prstGeom>
          <a:solidFill>
            <a:srgbClr val="FFFFFF"/>
          </a:solidFill>
          <a:ln w="12700">
            <a:solidFill>
              <a:srgbClr val="51607A"/>
            </a:solidFill>
            <a:prstDash val="solid"/>
          </a:ln>
        </p:spPr>
      </p:sp>
      <p:sp>
        <p:nvSpPr>
          <p:cNvPr id="9" name="Text 6"/>
          <p:cNvSpPr/>
          <p:nvPr/>
        </p:nvSpPr>
        <p:spPr>
          <a:xfrm>
            <a:off x="6464808" y="1645920"/>
            <a:ext cx="548640" cy="548640"/>
          </a:xfrm>
          <a:prstGeom prst="rect">
            <a:avLst/>
          </a:prstGeom>
          <a:noFill/>
          <a:ln/>
        </p:spPr>
        <p:txBody>
          <a:bodyPr wrap="square" lIns="0" tIns="0" rIns="0" bIns="0" rtlCol="0" anchor="ctr"/>
          <a:lstStyle/>
          <a:p>
            <a:pPr indent="0" marL="0">
              <a:buNone/>
            </a:pPr>
            <a:r>
              <a:rPr lang="en-US" sz="2600" b="1" dirty="0">
                <a:solidFill>
                  <a:srgbClr val="2469F0"/>
                </a:solidFill>
                <a:latin typeface="Segoe UI Semibold" pitchFamily="34" charset="0"/>
                <a:ea typeface="Segoe UI Semibold" pitchFamily="34" charset="-122"/>
                <a:cs typeface="Segoe UI Semibold" pitchFamily="34" charset="-120"/>
              </a:rPr>
              <a:t>2</a:t>
            </a:r>
            <a:endParaRPr lang="en-US" sz="2600" dirty="0"/>
          </a:p>
        </p:txBody>
      </p:sp>
      <p:sp>
        <p:nvSpPr>
          <p:cNvPr id="10" name="Text 7"/>
          <p:cNvSpPr/>
          <p:nvPr/>
        </p:nvSpPr>
        <p:spPr>
          <a:xfrm>
            <a:off x="7104888" y="1645920"/>
            <a:ext cx="4297680" cy="548640"/>
          </a:xfrm>
          <a:prstGeom prst="rect">
            <a:avLst/>
          </a:prstGeom>
          <a:noFill/>
          <a:ln/>
        </p:spPr>
        <p:txBody>
          <a:bodyPr wrap="square" lIns="0" tIns="0" rIns="0" bIns="0" rtlCol="0" anchor="ctr"/>
          <a:lstStyle/>
          <a:p>
            <a:pPr indent="0" marL="0">
              <a:buNone/>
            </a:pPr>
            <a:r>
              <a:rPr lang="en-US" sz="1800" b="1" dirty="0">
                <a:solidFill>
                  <a:srgbClr val="101E33"/>
                </a:solidFill>
                <a:latin typeface="Segoe UI Semibold" pitchFamily="34" charset="0"/>
                <a:ea typeface="Segoe UI Semibold" pitchFamily="34" charset="-122"/>
                <a:cs typeface="Segoe UI Semibold" pitchFamily="34" charset="-120"/>
              </a:rPr>
              <a:t>Render in your brand</a:t>
            </a:r>
            <a:endParaRPr lang="en-US" sz="1800" dirty="0"/>
          </a:p>
        </p:txBody>
      </p:sp>
      <p:sp>
        <p:nvSpPr>
          <p:cNvPr id="11" name="Text 8"/>
          <p:cNvSpPr/>
          <p:nvPr/>
        </p:nvSpPr>
        <p:spPr>
          <a:xfrm>
            <a:off x="6464808" y="2286000"/>
            <a:ext cx="4937760" cy="1188720"/>
          </a:xfrm>
          <a:prstGeom prst="rect">
            <a:avLst/>
          </a:prstGeom>
          <a:noFill/>
          <a:ln/>
        </p:spPr>
        <p:txBody>
          <a:bodyPr wrap="square" lIns="0" tIns="0" rIns="0" bIns="0" rtlCol="0" anchor="t"/>
          <a:lstStyle/>
          <a:p>
            <a:pPr indent="0" marL="0">
              <a:buNone/>
            </a:pPr>
            <a:r>
              <a:rPr lang="en-US" sz="1700" dirty="0">
                <a:solidFill>
                  <a:srgbClr val="1C2433"/>
                </a:solidFill>
                <a:latin typeface="Segoe UI" pitchFamily="34" charset="0"/>
                <a:ea typeface="Segoe UI" pitchFamily="34" charset="-122"/>
                <a:cs typeface="Segoe UI" pitchFamily="34" charset="-120"/>
              </a:rPr>
              <a:t>Tested code applies your brand specification: fonts, colours, logos, layouts. AI never draws your deliverable.</a:t>
            </a:r>
            <a:endParaRPr lang="en-US" sz="1700" dirty="0"/>
          </a:p>
        </p:txBody>
      </p:sp>
      <p:sp>
        <p:nvSpPr>
          <p:cNvPr id="12" name="Shape 9"/>
          <p:cNvSpPr/>
          <p:nvPr/>
        </p:nvSpPr>
        <p:spPr>
          <a:xfrm>
            <a:off x="548640" y="3840480"/>
            <a:ext cx="5449824" cy="2194560"/>
          </a:xfrm>
          <a:prstGeom prst="rect">
            <a:avLst/>
          </a:prstGeom>
          <a:solidFill>
            <a:srgbClr val="FFFFFF"/>
          </a:solidFill>
          <a:ln w="12700">
            <a:solidFill>
              <a:srgbClr val="51607A"/>
            </a:solidFill>
            <a:prstDash val="solid"/>
          </a:ln>
        </p:spPr>
      </p:sp>
      <p:sp>
        <p:nvSpPr>
          <p:cNvPr id="13" name="Text 10"/>
          <p:cNvSpPr/>
          <p:nvPr/>
        </p:nvSpPr>
        <p:spPr>
          <a:xfrm>
            <a:off x="822960" y="4069080"/>
            <a:ext cx="548640" cy="548640"/>
          </a:xfrm>
          <a:prstGeom prst="rect">
            <a:avLst/>
          </a:prstGeom>
          <a:noFill/>
          <a:ln/>
        </p:spPr>
        <p:txBody>
          <a:bodyPr wrap="square" lIns="0" tIns="0" rIns="0" bIns="0" rtlCol="0" anchor="ctr"/>
          <a:lstStyle/>
          <a:p>
            <a:pPr indent="0" marL="0">
              <a:buNone/>
            </a:pPr>
            <a:r>
              <a:rPr lang="en-US" sz="2600" b="1" dirty="0">
                <a:solidFill>
                  <a:srgbClr val="2469F0"/>
                </a:solidFill>
                <a:latin typeface="Segoe UI Semibold" pitchFamily="34" charset="0"/>
                <a:ea typeface="Segoe UI Semibold" pitchFamily="34" charset="-122"/>
                <a:cs typeface="Segoe UI Semibold" pitchFamily="34" charset="-120"/>
              </a:rPr>
              <a:t>3</a:t>
            </a:r>
            <a:endParaRPr lang="en-US" sz="2600" dirty="0"/>
          </a:p>
        </p:txBody>
      </p:sp>
      <p:sp>
        <p:nvSpPr>
          <p:cNvPr id="14" name="Text 11"/>
          <p:cNvSpPr/>
          <p:nvPr/>
        </p:nvSpPr>
        <p:spPr>
          <a:xfrm>
            <a:off x="1463040" y="4069080"/>
            <a:ext cx="4297680" cy="548640"/>
          </a:xfrm>
          <a:prstGeom prst="rect">
            <a:avLst/>
          </a:prstGeom>
          <a:noFill/>
          <a:ln/>
        </p:spPr>
        <p:txBody>
          <a:bodyPr wrap="square" lIns="0" tIns="0" rIns="0" bIns="0" rtlCol="0" anchor="ctr"/>
          <a:lstStyle/>
          <a:p>
            <a:pPr indent="0" marL="0">
              <a:buNone/>
            </a:pPr>
            <a:r>
              <a:rPr lang="en-US" sz="1800" b="1" dirty="0">
                <a:solidFill>
                  <a:srgbClr val="101E33"/>
                </a:solidFill>
                <a:latin typeface="Segoe UI Semibold" pitchFamily="34" charset="0"/>
                <a:ea typeface="Segoe UI Semibold" pitchFamily="34" charset="-122"/>
                <a:cs typeface="Segoe UI Semibold" pitchFamily="34" charset="-120"/>
              </a:rPr>
              <a:t>Verify</a:t>
            </a:r>
            <a:endParaRPr lang="en-US" sz="1800" dirty="0"/>
          </a:p>
        </p:txBody>
      </p:sp>
      <p:sp>
        <p:nvSpPr>
          <p:cNvPr id="15" name="Text 12"/>
          <p:cNvSpPr/>
          <p:nvPr/>
        </p:nvSpPr>
        <p:spPr>
          <a:xfrm>
            <a:off x="822960" y="4709160"/>
            <a:ext cx="4937760" cy="1188720"/>
          </a:xfrm>
          <a:prstGeom prst="rect">
            <a:avLst/>
          </a:prstGeom>
          <a:noFill/>
          <a:ln/>
        </p:spPr>
        <p:txBody>
          <a:bodyPr wrap="square" lIns="0" tIns="0" rIns="0" bIns="0" rtlCol="0" anchor="t"/>
          <a:lstStyle/>
          <a:p>
            <a:pPr indent="0" marL="0">
              <a:buNone/>
            </a:pPr>
            <a:r>
              <a:rPr lang="en-US" sz="1700" dirty="0">
                <a:solidFill>
                  <a:srgbClr val="1C2433"/>
                </a:solidFill>
                <a:latin typeface="Segoe UI" pitchFamily="34" charset="0"/>
                <a:ea typeface="Segoe UI" pitchFamily="34" charset="-122"/>
                <a:cs typeface="Segoe UI" pitchFamily="34" charset="-120"/>
              </a:rPr>
              <a:t>Every file is checked by an automated verification gate before delivery; a file that fails is withheld, with findings.</a:t>
            </a:r>
            <a:endParaRPr lang="en-US" sz="1700" dirty="0"/>
          </a:p>
        </p:txBody>
      </p:sp>
      <p:sp>
        <p:nvSpPr>
          <p:cNvPr id="16" name="Shape 13"/>
          <p:cNvSpPr/>
          <p:nvPr/>
        </p:nvSpPr>
        <p:spPr>
          <a:xfrm>
            <a:off x="6190488" y="3840480"/>
            <a:ext cx="5449824" cy="2194560"/>
          </a:xfrm>
          <a:prstGeom prst="rect">
            <a:avLst/>
          </a:prstGeom>
          <a:solidFill>
            <a:srgbClr val="FFFFFF"/>
          </a:solidFill>
          <a:ln w="12700">
            <a:solidFill>
              <a:srgbClr val="51607A"/>
            </a:solidFill>
            <a:prstDash val="solid"/>
          </a:ln>
        </p:spPr>
      </p:sp>
      <p:sp>
        <p:nvSpPr>
          <p:cNvPr id="17" name="Text 14"/>
          <p:cNvSpPr/>
          <p:nvPr/>
        </p:nvSpPr>
        <p:spPr>
          <a:xfrm>
            <a:off x="6464808" y="4069080"/>
            <a:ext cx="548640" cy="548640"/>
          </a:xfrm>
          <a:prstGeom prst="rect">
            <a:avLst/>
          </a:prstGeom>
          <a:noFill/>
          <a:ln/>
        </p:spPr>
        <p:txBody>
          <a:bodyPr wrap="square" lIns="0" tIns="0" rIns="0" bIns="0" rtlCol="0" anchor="ctr"/>
          <a:lstStyle/>
          <a:p>
            <a:pPr indent="0" marL="0">
              <a:buNone/>
            </a:pPr>
            <a:r>
              <a:rPr lang="en-US" sz="2600" b="1" dirty="0">
                <a:solidFill>
                  <a:srgbClr val="2469F0"/>
                </a:solidFill>
                <a:latin typeface="Segoe UI Semibold" pitchFamily="34" charset="0"/>
                <a:ea typeface="Segoe UI Semibold" pitchFamily="34" charset="-122"/>
                <a:cs typeface="Segoe UI Semibold" pitchFamily="34" charset="-120"/>
              </a:rPr>
              <a:t>4</a:t>
            </a:r>
            <a:endParaRPr lang="en-US" sz="2600" dirty="0"/>
          </a:p>
        </p:txBody>
      </p:sp>
      <p:sp>
        <p:nvSpPr>
          <p:cNvPr id="18" name="Text 15"/>
          <p:cNvSpPr/>
          <p:nvPr/>
        </p:nvSpPr>
        <p:spPr>
          <a:xfrm>
            <a:off x="7104888" y="4069080"/>
            <a:ext cx="4297680" cy="548640"/>
          </a:xfrm>
          <a:prstGeom prst="rect">
            <a:avLst/>
          </a:prstGeom>
          <a:noFill/>
          <a:ln/>
        </p:spPr>
        <p:txBody>
          <a:bodyPr wrap="square" lIns="0" tIns="0" rIns="0" bIns="0" rtlCol="0" anchor="ctr"/>
          <a:lstStyle/>
          <a:p>
            <a:pPr indent="0" marL="0">
              <a:buNone/>
            </a:pPr>
            <a:r>
              <a:rPr lang="en-US" sz="1800" b="1" dirty="0">
                <a:solidFill>
                  <a:srgbClr val="101E33"/>
                </a:solidFill>
                <a:latin typeface="Segoe UI Semibold" pitchFamily="34" charset="0"/>
                <a:ea typeface="Segoe UI Semibold" pitchFamily="34" charset="-122"/>
                <a:cs typeface="Segoe UI Semibold" pitchFamily="34" charset="-120"/>
              </a:rPr>
              <a:t>Deliver</a:t>
            </a:r>
            <a:endParaRPr lang="en-US" sz="1800" dirty="0"/>
          </a:p>
        </p:txBody>
      </p:sp>
      <p:sp>
        <p:nvSpPr>
          <p:cNvPr id="19" name="Text 16"/>
          <p:cNvSpPr/>
          <p:nvPr/>
        </p:nvSpPr>
        <p:spPr>
          <a:xfrm>
            <a:off x="6464808" y="4709160"/>
            <a:ext cx="4937760" cy="1188720"/>
          </a:xfrm>
          <a:prstGeom prst="rect">
            <a:avLst/>
          </a:prstGeom>
          <a:noFill/>
          <a:ln/>
        </p:spPr>
        <p:txBody>
          <a:bodyPr wrap="square" lIns="0" tIns="0" rIns="0" bIns="0" rtlCol="0" anchor="t"/>
          <a:lstStyle/>
          <a:p>
            <a:pPr indent="0" marL="0">
              <a:buNone/>
            </a:pPr>
            <a:r>
              <a:rPr lang="en-US" sz="1700" dirty="0">
                <a:solidFill>
                  <a:srgbClr val="1C2433"/>
                </a:solidFill>
                <a:latin typeface="Segoe UI" pitchFamily="34" charset="0"/>
                <a:ea typeface="Segoe UI" pitchFamily="34" charset="-122"/>
                <a:cs typeface="Segoe UI" pitchFamily="34" charset="-120"/>
              </a:rPr>
              <a:t>Verified decks, documents, spreadsheets, newsletters, brochures and video, each recording which version of your brand made it.</a:t>
            </a:r>
            <a:endParaRPr lang="en-US" sz="1700" dirty="0"/>
          </a:p>
        </p:txBody>
      </p:sp>
      <p:sp>
        <p:nvSpPr>
          <p:cNvPr id="20" name="Text 17"/>
          <p:cNvSpPr/>
          <p:nvPr/>
        </p:nvSpPr>
        <p:spPr>
          <a:xfrm>
            <a:off x="548640" y="6419088"/>
            <a:ext cx="7315200" cy="274320"/>
          </a:xfrm>
          <a:prstGeom prst="rect">
            <a:avLst/>
          </a:prstGeom>
          <a:noFill/>
          <a:ln/>
        </p:spPr>
        <p:txBody>
          <a:bodyPr wrap="square" lIns="0" tIns="0" rIns="0" bIns="0" rtlCol="0" anchor="ctr"/>
          <a:lstStyle/>
          <a:p>
            <a:pPr indent="0" marL="0">
              <a:buNone/>
            </a:pPr>
            <a:r>
              <a:rPr lang="en-US" sz="900" dirty="0">
                <a:solidFill>
                  <a:srgbClr val="51607A"/>
                </a:solidFill>
                <a:latin typeface="Segoe UI" pitchFamily="34" charset="0"/>
                <a:ea typeface="Segoe UI" pitchFamily="34" charset="-122"/>
                <a:cs typeface="Segoe UI" pitchFamily="34" charset="-120"/>
              </a:rPr>
              <a:t>© 2026 DocMark. All rights reserved.</a:t>
            </a:r>
            <a:endParaRPr lang="en-US" sz="900" dirty="0"/>
          </a:p>
        </p:txBody>
      </p:sp>
      <p:sp>
        <p:nvSpPr>
          <p:cNvPr id="21" name="Text 18"/>
          <p:cNvSpPr/>
          <p:nvPr/>
        </p:nvSpPr>
        <p:spPr>
          <a:xfrm>
            <a:off x="8897112" y="6419088"/>
            <a:ext cx="2743200" cy="274320"/>
          </a:xfrm>
          <a:prstGeom prst="rect">
            <a:avLst/>
          </a:prstGeom>
          <a:noFill/>
          <a:ln/>
        </p:spPr>
        <p:txBody>
          <a:bodyPr wrap="square" lIns="0" tIns="0" rIns="0" bIns="0" rtlCol="0" anchor="ctr"/>
          <a:lstStyle/>
          <a:p>
            <a:pPr algn="r" indent="0" marL="0">
              <a:buNone/>
            </a:pPr>
            <a:r>
              <a:rPr lang="en-US" sz="900" dirty="0">
                <a:solidFill>
                  <a:srgbClr val="51607A"/>
                </a:solidFill>
                <a:latin typeface="Segoe UI" pitchFamily="34" charset="0"/>
                <a:ea typeface="Segoe UI" pitchFamily="34" charset="-122"/>
                <a:cs typeface="Segoe UI" pitchFamily="34" charset="-120"/>
              </a:rPr>
              <a:t>docmark.md</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9509760" cy="685800"/>
          </a:xfrm>
          <a:prstGeom prst="rect">
            <a:avLst/>
          </a:prstGeom>
          <a:noFill/>
          <a:ln/>
        </p:spPr>
        <p:txBody>
          <a:bodyPr wrap="square" lIns="0" tIns="0" rIns="0" bIns="0" rtlCol="0" anchor="ctr"/>
          <a:lstStyle/>
          <a:p>
            <a:pPr indent="0" marL="0">
              <a:buNone/>
            </a:pPr>
            <a:r>
              <a:rPr lang="en-US" sz="3000" b="1" dirty="0">
                <a:solidFill>
                  <a:srgbClr val="101E33"/>
                </a:solidFill>
                <a:latin typeface="Segoe UI Semibold" pitchFamily="34" charset="0"/>
                <a:ea typeface="Segoe UI Semibold" pitchFamily="34" charset="-122"/>
                <a:cs typeface="Segoe UI Semibold" pitchFamily="34" charset="-120"/>
              </a:rPr>
              <a:t>Who DocMark Is Built For</a:t>
            </a:r>
            <a:endParaRPr lang="en-US" sz="3000" dirty="0"/>
          </a:p>
        </p:txBody>
      </p:sp>
      <p:pic>
        <p:nvPicPr>
          <p:cNvPr id="3" name="Image 0" descr="preencoded.png">    </p:cNvPr>
          <p:cNvPicPr>
            <a:picLocks noChangeAspect="1"/>
          </p:cNvPicPr>
          <p:nvPr/>
        </p:nvPicPr>
        <p:blipFill>
          <a:blip r:embed="rId1"/>
          <a:stretch>
            <a:fillRect/>
          </a:stretch>
        </p:blipFill>
        <p:spPr>
          <a:xfrm>
            <a:off x="10484968" y="384048"/>
            <a:ext cx="1155344" cy="320040"/>
          </a:xfrm>
          <a:prstGeom prst="rect">
            <a:avLst/>
          </a:prstGeom>
        </p:spPr>
      </p:pic>
      <p:sp>
        <p:nvSpPr>
          <p:cNvPr id="4" name="Shape 1"/>
          <p:cNvSpPr/>
          <p:nvPr/>
        </p:nvSpPr>
        <p:spPr>
          <a:xfrm>
            <a:off x="548640" y="2221992"/>
            <a:ext cx="11091672" cy="0"/>
          </a:xfrm>
          <a:prstGeom prst="line">
            <a:avLst/>
          </a:prstGeom>
          <a:noFill/>
          <a:ln w="9525">
            <a:solidFill>
              <a:srgbClr val="51607A"/>
            </a:solidFill>
            <a:prstDash val="solid"/>
          </a:ln>
        </p:spPr>
      </p:sp>
      <p:sp>
        <p:nvSpPr>
          <p:cNvPr id="5" name="Text 2"/>
          <p:cNvSpPr/>
          <p:nvPr/>
        </p:nvSpPr>
        <p:spPr>
          <a:xfrm>
            <a:off x="548640" y="1325880"/>
            <a:ext cx="3291840" cy="822960"/>
          </a:xfrm>
          <a:prstGeom prst="rect">
            <a:avLst/>
          </a:prstGeom>
          <a:noFill/>
          <a:ln/>
        </p:spPr>
        <p:txBody>
          <a:bodyPr wrap="square" lIns="0" tIns="0" rIns="0" bIns="0" rtlCol="0" anchor="ctr"/>
          <a:lstStyle/>
          <a:p>
            <a:pPr indent="0" marL="0">
              <a:buNone/>
            </a:pPr>
            <a:r>
              <a:rPr lang="en-US" sz="1600" b="1" dirty="0">
                <a:solidFill>
                  <a:srgbClr val="101E33"/>
                </a:solidFill>
                <a:latin typeface="Segoe UI Semibold" pitchFamily="34" charset="0"/>
                <a:ea typeface="Segoe UI Semibold" pitchFamily="34" charset="-122"/>
                <a:cs typeface="Segoe UI Semibold" pitchFamily="34" charset="-120"/>
              </a:rPr>
              <a:t>Commercial real estate &amp; valuation</a:t>
            </a:r>
            <a:endParaRPr lang="en-US" sz="1600" dirty="0"/>
          </a:p>
        </p:txBody>
      </p:sp>
      <p:sp>
        <p:nvSpPr>
          <p:cNvPr id="6" name="Text 3"/>
          <p:cNvSpPr/>
          <p:nvPr/>
        </p:nvSpPr>
        <p:spPr>
          <a:xfrm>
            <a:off x="3977640" y="1325880"/>
            <a:ext cx="7680960" cy="822960"/>
          </a:xfrm>
          <a:prstGeom prst="rect">
            <a:avLst/>
          </a:prstGeom>
          <a:noFill/>
          <a:ln/>
        </p:spPr>
        <p:txBody>
          <a:bodyPr wrap="square" lIns="0" tIns="0" rIns="0" bIns="0" rtlCol="0" anchor="ctr"/>
          <a:lstStyle/>
          <a:p>
            <a:pPr indent="0" marL="0">
              <a:buNone/>
            </a:pPr>
            <a:r>
              <a:rPr lang="en-US" sz="1400" dirty="0">
                <a:solidFill>
                  <a:srgbClr val="1C2433"/>
                </a:solidFill>
                <a:latin typeface="Segoe UI" pitchFamily="34" charset="0"/>
                <a:ea typeface="Segoe UI" pitchFamily="34" charset="-122"/>
                <a:cs typeface="Segoe UI" pitchFamily="34" charset="-120"/>
              </a:rPr>
              <a:t>High-volume, deadline-driven client reporting where every deck carries the firm's brand, now extended to branded video summaries (narrated, live today).</a:t>
            </a:r>
            <a:endParaRPr lang="en-US" sz="1400" dirty="0"/>
          </a:p>
        </p:txBody>
      </p:sp>
      <p:sp>
        <p:nvSpPr>
          <p:cNvPr id="7" name="Shape 4"/>
          <p:cNvSpPr/>
          <p:nvPr/>
        </p:nvSpPr>
        <p:spPr>
          <a:xfrm>
            <a:off x="548640" y="3209544"/>
            <a:ext cx="11091672" cy="0"/>
          </a:xfrm>
          <a:prstGeom prst="line">
            <a:avLst/>
          </a:prstGeom>
          <a:noFill/>
          <a:ln w="9525">
            <a:solidFill>
              <a:srgbClr val="51607A"/>
            </a:solidFill>
            <a:prstDash val="solid"/>
          </a:ln>
        </p:spPr>
      </p:sp>
      <p:sp>
        <p:nvSpPr>
          <p:cNvPr id="8" name="Text 5"/>
          <p:cNvSpPr/>
          <p:nvPr/>
        </p:nvSpPr>
        <p:spPr>
          <a:xfrm>
            <a:off x="548640" y="2313432"/>
            <a:ext cx="3291840" cy="822960"/>
          </a:xfrm>
          <a:prstGeom prst="rect">
            <a:avLst/>
          </a:prstGeom>
          <a:noFill/>
          <a:ln/>
        </p:spPr>
        <p:txBody>
          <a:bodyPr wrap="square" lIns="0" tIns="0" rIns="0" bIns="0" rtlCol="0" anchor="ctr"/>
          <a:lstStyle/>
          <a:p>
            <a:pPr indent="0" marL="0">
              <a:buNone/>
            </a:pPr>
            <a:r>
              <a:rPr lang="en-US" sz="1600" b="1" dirty="0">
                <a:solidFill>
                  <a:srgbClr val="101E33"/>
                </a:solidFill>
                <a:latin typeface="Segoe UI Semibold" pitchFamily="34" charset="0"/>
                <a:ea typeface="Segoe UI Semibold" pitchFamily="34" charset="-122"/>
                <a:cs typeface="Segoe UI Semibold" pitchFamily="34" charset="-120"/>
              </a:rPr>
              <a:t>Consulting &amp; advisory</a:t>
            </a:r>
            <a:endParaRPr lang="en-US" sz="1600" dirty="0"/>
          </a:p>
        </p:txBody>
      </p:sp>
      <p:sp>
        <p:nvSpPr>
          <p:cNvPr id="9" name="Text 6"/>
          <p:cNvSpPr/>
          <p:nvPr/>
        </p:nvSpPr>
        <p:spPr>
          <a:xfrm>
            <a:off x="3977640" y="2313432"/>
            <a:ext cx="7680960" cy="822960"/>
          </a:xfrm>
          <a:prstGeom prst="rect">
            <a:avLst/>
          </a:prstGeom>
          <a:noFill/>
          <a:ln/>
        </p:spPr>
        <p:txBody>
          <a:bodyPr wrap="square" lIns="0" tIns="0" rIns="0" bIns="0" rtlCol="0" anchor="ctr"/>
          <a:lstStyle/>
          <a:p>
            <a:pPr indent="0" marL="0">
              <a:buNone/>
            </a:pPr>
            <a:r>
              <a:rPr lang="en-US" sz="1400" dirty="0">
                <a:solidFill>
                  <a:srgbClr val="1C2433"/>
                </a:solidFill>
                <a:latin typeface="Segoe UI" pitchFamily="34" charset="0"/>
                <a:ea typeface="Segoe UI" pitchFamily="34" charset="-122"/>
                <a:cs typeface="Segoe UI" pitchFamily="34" charset="-120"/>
              </a:rPr>
              <a:t>Analysts author the substance; DocMark does assembly, branding and verification.</a:t>
            </a:r>
            <a:endParaRPr lang="en-US" sz="1400" dirty="0"/>
          </a:p>
        </p:txBody>
      </p:sp>
      <p:sp>
        <p:nvSpPr>
          <p:cNvPr id="10" name="Shape 7"/>
          <p:cNvSpPr/>
          <p:nvPr/>
        </p:nvSpPr>
        <p:spPr>
          <a:xfrm>
            <a:off x="548640" y="4197096"/>
            <a:ext cx="11091672" cy="0"/>
          </a:xfrm>
          <a:prstGeom prst="line">
            <a:avLst/>
          </a:prstGeom>
          <a:noFill/>
          <a:ln w="9525">
            <a:solidFill>
              <a:srgbClr val="51607A"/>
            </a:solidFill>
            <a:prstDash val="solid"/>
          </a:ln>
        </p:spPr>
      </p:sp>
      <p:sp>
        <p:nvSpPr>
          <p:cNvPr id="11" name="Text 8"/>
          <p:cNvSpPr/>
          <p:nvPr/>
        </p:nvSpPr>
        <p:spPr>
          <a:xfrm>
            <a:off x="548640" y="3300984"/>
            <a:ext cx="3291840" cy="822960"/>
          </a:xfrm>
          <a:prstGeom prst="rect">
            <a:avLst/>
          </a:prstGeom>
          <a:noFill/>
          <a:ln/>
        </p:spPr>
        <p:txBody>
          <a:bodyPr wrap="square" lIns="0" tIns="0" rIns="0" bIns="0" rtlCol="0" anchor="ctr"/>
          <a:lstStyle/>
          <a:p>
            <a:pPr indent="0" marL="0">
              <a:buNone/>
            </a:pPr>
            <a:r>
              <a:rPr lang="en-US" sz="1600" b="1" dirty="0">
                <a:solidFill>
                  <a:srgbClr val="101E33"/>
                </a:solidFill>
                <a:latin typeface="Segoe UI Semibold" pitchFamily="34" charset="0"/>
                <a:ea typeface="Segoe UI Semibold" pitchFamily="34" charset="-122"/>
                <a:cs typeface="Segoe UI Semibold" pitchFamily="34" charset="-120"/>
              </a:rPr>
              <a:t>Financial services</a:t>
            </a:r>
            <a:endParaRPr lang="en-US" sz="1600" dirty="0"/>
          </a:p>
        </p:txBody>
      </p:sp>
      <p:sp>
        <p:nvSpPr>
          <p:cNvPr id="12" name="Text 9"/>
          <p:cNvSpPr/>
          <p:nvPr/>
        </p:nvSpPr>
        <p:spPr>
          <a:xfrm>
            <a:off x="3977640" y="3300984"/>
            <a:ext cx="7680960" cy="822960"/>
          </a:xfrm>
          <a:prstGeom prst="rect">
            <a:avLst/>
          </a:prstGeom>
          <a:noFill/>
          <a:ln/>
        </p:spPr>
        <p:txBody>
          <a:bodyPr wrap="square" lIns="0" tIns="0" rIns="0" bIns="0" rtlCol="0" anchor="ctr"/>
          <a:lstStyle/>
          <a:p>
            <a:pPr indent="0" marL="0">
              <a:buNone/>
            </a:pPr>
            <a:r>
              <a:rPr lang="en-US" sz="1400" dirty="0">
                <a:solidFill>
                  <a:srgbClr val="1C2433"/>
                </a:solidFill>
                <a:latin typeface="Segoe UI" pitchFamily="34" charset="0"/>
                <a:ea typeface="Segoe UI" pitchFamily="34" charset="-122"/>
                <a:cs typeface="Segoe UI" pitchFamily="34" charset="-120"/>
              </a:rPr>
              <a:t>Pitch books, valuation reports and fund updates where the brand is the credibility and the content is client-confidential.</a:t>
            </a:r>
            <a:endParaRPr lang="en-US" sz="1400" dirty="0"/>
          </a:p>
        </p:txBody>
      </p:sp>
      <p:sp>
        <p:nvSpPr>
          <p:cNvPr id="13" name="Shape 10"/>
          <p:cNvSpPr/>
          <p:nvPr/>
        </p:nvSpPr>
        <p:spPr>
          <a:xfrm>
            <a:off x="548640" y="5184648"/>
            <a:ext cx="11091672" cy="0"/>
          </a:xfrm>
          <a:prstGeom prst="line">
            <a:avLst/>
          </a:prstGeom>
          <a:noFill/>
          <a:ln w="9525">
            <a:solidFill>
              <a:srgbClr val="51607A"/>
            </a:solidFill>
            <a:prstDash val="solid"/>
          </a:ln>
        </p:spPr>
      </p:sp>
      <p:sp>
        <p:nvSpPr>
          <p:cNvPr id="14" name="Text 11"/>
          <p:cNvSpPr/>
          <p:nvPr/>
        </p:nvSpPr>
        <p:spPr>
          <a:xfrm>
            <a:off x="548640" y="4288536"/>
            <a:ext cx="3291840" cy="822960"/>
          </a:xfrm>
          <a:prstGeom prst="rect">
            <a:avLst/>
          </a:prstGeom>
          <a:noFill/>
          <a:ln/>
        </p:spPr>
        <p:txBody>
          <a:bodyPr wrap="square" lIns="0" tIns="0" rIns="0" bIns="0" rtlCol="0" anchor="ctr"/>
          <a:lstStyle/>
          <a:p>
            <a:pPr indent="0" marL="0">
              <a:buNone/>
            </a:pPr>
            <a:r>
              <a:rPr lang="en-US" sz="1600" b="1" dirty="0">
                <a:solidFill>
                  <a:srgbClr val="101E33"/>
                </a:solidFill>
                <a:latin typeface="Segoe UI Semibold" pitchFamily="34" charset="0"/>
                <a:ea typeface="Segoe UI Semibold" pitchFamily="34" charset="-122"/>
                <a:cs typeface="Segoe UI Semibold" pitchFamily="34" charset="-120"/>
              </a:rPr>
              <a:t>Contractors serving the public sector</a:t>
            </a:r>
            <a:endParaRPr lang="en-US" sz="1600" dirty="0"/>
          </a:p>
        </p:txBody>
      </p:sp>
      <p:sp>
        <p:nvSpPr>
          <p:cNvPr id="15" name="Text 12"/>
          <p:cNvSpPr/>
          <p:nvPr/>
        </p:nvSpPr>
        <p:spPr>
          <a:xfrm>
            <a:off x="3977640" y="4288536"/>
            <a:ext cx="7680960" cy="822960"/>
          </a:xfrm>
          <a:prstGeom prst="rect">
            <a:avLst/>
          </a:prstGeom>
          <a:noFill/>
          <a:ln/>
        </p:spPr>
        <p:txBody>
          <a:bodyPr wrap="square" lIns="0" tIns="0" rIns="0" bIns="0" rtlCol="0" anchor="ctr"/>
          <a:lstStyle/>
          <a:p>
            <a:pPr indent="0" marL="0">
              <a:buNone/>
            </a:pPr>
            <a:r>
              <a:rPr lang="en-US" sz="1400" dirty="0">
                <a:solidFill>
                  <a:srgbClr val="1C2433"/>
                </a:solidFill>
                <a:latin typeface="Segoe UI" pitchFamily="34" charset="0"/>
                <a:ea typeface="Segoe UI" pitchFamily="34" charset="-122"/>
                <a:cs typeface="Segoe UI" pitchFamily="34" charset="-120"/>
              </a:rPr>
              <a:t>Reports with strict templates and data-handling expectations.</a:t>
            </a:r>
            <a:endParaRPr lang="en-US" sz="1400" dirty="0"/>
          </a:p>
        </p:txBody>
      </p:sp>
      <p:sp>
        <p:nvSpPr>
          <p:cNvPr id="16" name="Shape 13"/>
          <p:cNvSpPr/>
          <p:nvPr/>
        </p:nvSpPr>
        <p:spPr>
          <a:xfrm>
            <a:off x="548640" y="6172200"/>
            <a:ext cx="11091672" cy="0"/>
          </a:xfrm>
          <a:prstGeom prst="line">
            <a:avLst/>
          </a:prstGeom>
          <a:noFill/>
          <a:ln w="9525">
            <a:solidFill>
              <a:srgbClr val="51607A"/>
            </a:solidFill>
            <a:prstDash val="solid"/>
          </a:ln>
        </p:spPr>
      </p:sp>
      <p:sp>
        <p:nvSpPr>
          <p:cNvPr id="17" name="Text 14"/>
          <p:cNvSpPr/>
          <p:nvPr/>
        </p:nvSpPr>
        <p:spPr>
          <a:xfrm>
            <a:off x="548640" y="5276088"/>
            <a:ext cx="3291840" cy="822960"/>
          </a:xfrm>
          <a:prstGeom prst="rect">
            <a:avLst/>
          </a:prstGeom>
          <a:noFill/>
          <a:ln/>
        </p:spPr>
        <p:txBody>
          <a:bodyPr wrap="square" lIns="0" tIns="0" rIns="0" bIns="0" rtlCol="0" anchor="ctr"/>
          <a:lstStyle/>
          <a:p>
            <a:pPr indent="0" marL="0">
              <a:buNone/>
            </a:pPr>
            <a:r>
              <a:rPr lang="en-US" sz="1600" b="1" dirty="0">
                <a:solidFill>
                  <a:srgbClr val="101E33"/>
                </a:solidFill>
                <a:latin typeface="Segoe UI Semibold" pitchFamily="34" charset="0"/>
                <a:ea typeface="Segoe UI Semibold" pitchFamily="34" charset="-122"/>
                <a:cs typeface="Segoe UI Semibold" pitchFamily="34" charset="-120"/>
              </a:rPr>
              <a:t>Agencies &amp; brand studios</a:t>
            </a:r>
            <a:endParaRPr lang="en-US" sz="1600" dirty="0"/>
          </a:p>
        </p:txBody>
      </p:sp>
      <p:sp>
        <p:nvSpPr>
          <p:cNvPr id="18" name="Text 15"/>
          <p:cNvSpPr/>
          <p:nvPr/>
        </p:nvSpPr>
        <p:spPr>
          <a:xfrm>
            <a:off x="3977640" y="5276088"/>
            <a:ext cx="7680960" cy="822960"/>
          </a:xfrm>
          <a:prstGeom prst="rect">
            <a:avLst/>
          </a:prstGeom>
          <a:noFill/>
          <a:ln/>
        </p:spPr>
        <p:txBody>
          <a:bodyPr wrap="square" lIns="0" tIns="0" rIns="0" bIns="0" rtlCol="0" anchor="ctr"/>
          <a:lstStyle/>
          <a:p>
            <a:pPr indent="0" marL="0">
              <a:buNone/>
            </a:pPr>
            <a:r>
              <a:rPr lang="en-US" sz="1400" dirty="0">
                <a:solidFill>
                  <a:srgbClr val="1C2433"/>
                </a:solidFill>
                <a:latin typeface="Segoe UI" pitchFamily="34" charset="0"/>
                <a:ea typeface="Segoe UI" pitchFamily="34" charset="-122"/>
                <a:cs typeface="Segoe UI" pitchFamily="34" charset="-120"/>
              </a:rPr>
              <a:t>Each client brand is a committed specification with its own design profiles, so switching brands is a configuration change, not a template hunt.</a:t>
            </a:r>
            <a:endParaRPr lang="en-US" sz="1400" dirty="0"/>
          </a:p>
        </p:txBody>
      </p:sp>
      <p:sp>
        <p:nvSpPr>
          <p:cNvPr id="19" name="Text 16"/>
          <p:cNvSpPr/>
          <p:nvPr/>
        </p:nvSpPr>
        <p:spPr>
          <a:xfrm>
            <a:off x="548640" y="6419088"/>
            <a:ext cx="7315200" cy="274320"/>
          </a:xfrm>
          <a:prstGeom prst="rect">
            <a:avLst/>
          </a:prstGeom>
          <a:noFill/>
          <a:ln/>
        </p:spPr>
        <p:txBody>
          <a:bodyPr wrap="square" lIns="0" tIns="0" rIns="0" bIns="0" rtlCol="0" anchor="ctr"/>
          <a:lstStyle/>
          <a:p>
            <a:pPr indent="0" marL="0">
              <a:buNone/>
            </a:pPr>
            <a:r>
              <a:rPr lang="en-US" sz="900" dirty="0">
                <a:solidFill>
                  <a:srgbClr val="51607A"/>
                </a:solidFill>
                <a:latin typeface="Segoe UI" pitchFamily="34" charset="0"/>
                <a:ea typeface="Segoe UI" pitchFamily="34" charset="-122"/>
                <a:cs typeface="Segoe UI" pitchFamily="34" charset="-120"/>
              </a:rPr>
              <a:t>© 2026 DocMark. All rights reserved.</a:t>
            </a:r>
            <a:endParaRPr lang="en-US" sz="900" dirty="0"/>
          </a:p>
        </p:txBody>
      </p:sp>
      <p:sp>
        <p:nvSpPr>
          <p:cNvPr id="20" name="Text 17"/>
          <p:cNvSpPr/>
          <p:nvPr/>
        </p:nvSpPr>
        <p:spPr>
          <a:xfrm>
            <a:off x="8897112" y="6419088"/>
            <a:ext cx="2743200" cy="274320"/>
          </a:xfrm>
          <a:prstGeom prst="rect">
            <a:avLst/>
          </a:prstGeom>
          <a:noFill/>
          <a:ln/>
        </p:spPr>
        <p:txBody>
          <a:bodyPr wrap="square" lIns="0" tIns="0" rIns="0" bIns="0" rtlCol="0" anchor="ctr"/>
          <a:lstStyle/>
          <a:p>
            <a:pPr algn="r" indent="0" marL="0">
              <a:buNone/>
            </a:pPr>
            <a:r>
              <a:rPr lang="en-US" sz="900" dirty="0">
                <a:solidFill>
                  <a:srgbClr val="51607A"/>
                </a:solidFill>
                <a:latin typeface="Segoe UI" pitchFamily="34" charset="0"/>
                <a:ea typeface="Segoe UI" pitchFamily="34" charset="-122"/>
                <a:cs typeface="Segoe UI" pitchFamily="34" charset="-120"/>
              </a:rPr>
              <a:t>docmark.md</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9509760" cy="685800"/>
          </a:xfrm>
          <a:prstGeom prst="rect">
            <a:avLst/>
          </a:prstGeom>
          <a:noFill/>
          <a:ln/>
        </p:spPr>
        <p:txBody>
          <a:bodyPr wrap="square" lIns="0" tIns="0" rIns="0" bIns="0" rtlCol="0" anchor="ctr"/>
          <a:lstStyle/>
          <a:p>
            <a:pPr indent="0" marL="0">
              <a:buNone/>
            </a:pPr>
            <a:r>
              <a:rPr lang="en-US" sz="3000" b="1" dirty="0">
                <a:solidFill>
                  <a:srgbClr val="101E33"/>
                </a:solidFill>
                <a:latin typeface="Segoe UI Semibold" pitchFamily="34" charset="0"/>
                <a:ea typeface="Segoe UI Semibold" pitchFamily="34" charset="-122"/>
                <a:cs typeface="Segoe UI Semibold" pitchFamily="34" charset="-120"/>
              </a:rPr>
              <a:t>What Reformatting Costs You: Your Numbers</a:t>
            </a:r>
            <a:endParaRPr lang="en-US" sz="3000" dirty="0"/>
          </a:p>
        </p:txBody>
      </p:sp>
      <p:pic>
        <p:nvPicPr>
          <p:cNvPr id="3" name="Image 0" descr="preencoded.png">    </p:cNvPr>
          <p:cNvPicPr>
            <a:picLocks noChangeAspect="1"/>
          </p:cNvPicPr>
          <p:nvPr/>
        </p:nvPicPr>
        <p:blipFill>
          <a:blip r:embed="rId1"/>
          <a:stretch>
            <a:fillRect/>
          </a:stretch>
        </p:blipFill>
        <p:spPr>
          <a:xfrm>
            <a:off x="10484968" y="384048"/>
            <a:ext cx="1155344" cy="320040"/>
          </a:xfrm>
          <a:prstGeom prst="rect">
            <a:avLst/>
          </a:prstGeom>
        </p:spPr>
      </p:pic>
      <p:sp>
        <p:nvSpPr>
          <p:cNvPr id="4" name="Text 1"/>
          <p:cNvSpPr/>
          <p:nvPr/>
        </p:nvSpPr>
        <p:spPr>
          <a:xfrm>
            <a:off x="548640" y="1024128"/>
            <a:ext cx="10058400" cy="320040"/>
          </a:xfrm>
          <a:prstGeom prst="rect">
            <a:avLst/>
          </a:prstGeom>
          <a:noFill/>
          <a:ln/>
        </p:spPr>
        <p:txBody>
          <a:bodyPr wrap="square" lIns="0" tIns="0" rIns="0" bIns="0" rtlCol="0" anchor="ctr"/>
          <a:lstStyle/>
          <a:p>
            <a:pPr indent="0" marL="0">
              <a:buNone/>
            </a:pPr>
            <a:r>
              <a:rPr lang="en-US" sz="1000" i="1" dirty="0">
                <a:solidFill>
                  <a:srgbClr val="51607A"/>
                </a:solidFill>
                <a:latin typeface="Segoe UI" pitchFamily="34" charset="0"/>
                <a:ea typeface="Segoe UI" pitchFamily="34" charset="-122"/>
                <a:cs typeface="Segoe UI" pitchFamily="34" charset="-120"/>
              </a:rPr>
              <a:t>The figures below are illustrative placeholders, not claims.</a:t>
            </a:r>
            <a:endParaRPr lang="en-US" sz="1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6583680" cy="914400"/>
        </p:xfrm>
        <a:graphic>
          <a:graphicData uri="http://schemas.openxmlformats.org/drawingml/2006/table">
            <a:tbl>
              <a:tblPr/>
              <a:tblGrid>
                <a:gridCol w="5120640"/>
                <a:gridCol w="1463040"/>
              </a:tblGrid>
              <a:tr h="566928">
                <a:tc>
                  <a:txBody>
                    <a:bodyPr/>
                    <a:lstStyle/>
                    <a:p>
                      <a:pPr indent="0" marL="0">
                        <a:buNone/>
                      </a:pPr>
                      <a:r>
                        <a:rPr lang="en-US" sz="1300" b="1" dirty="0">
                          <a:solidFill>
                            <a:srgbClr val="FFFFFF"/>
                          </a:solidFill>
                          <a:latin typeface="Segoe UI Semibold" pitchFamily="34" charset="0"/>
                          <a:ea typeface="Segoe UI Semibold" pitchFamily="34" charset="-122"/>
                          <a:cs typeface="Segoe UI Semibold" pitchFamily="34" charset="-120"/>
                        </a:rPr>
                        <a:t>Your input</a:t>
                      </a:r>
                      <a:endParaRPr lang="en-US" sz="1300" dirty="0">
                        <a:latin typeface="Segoe UI Semibold" charset="0"/>
                        <a:ea typeface="Segoe UI Semibold" charset="0"/>
                        <a:cs typeface="Segoe UI Semibold"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101E33"/>
                    </a:solidFill>
                  </a:tcPr>
                </a:tc>
                <a:tc>
                  <a:txBody>
                    <a:bodyPr/>
                    <a:lstStyle/>
                    <a:p>
                      <a:pPr indent="0" marL="0">
                        <a:buNone/>
                      </a:pPr>
                      <a:r>
                        <a:rPr lang="en-US" sz="1300" b="1" dirty="0">
                          <a:solidFill>
                            <a:srgbClr val="FFFFFF"/>
                          </a:solidFill>
                          <a:latin typeface="Segoe UI Semibold" pitchFamily="34" charset="0"/>
                          <a:ea typeface="Segoe UI Semibold" pitchFamily="34" charset="-122"/>
                          <a:cs typeface="Segoe UI Semibold" pitchFamily="34" charset="-120"/>
                        </a:rPr>
                        <a:t>Example placeholder</a:t>
                      </a:r>
                      <a:endParaRPr lang="en-US" sz="1300" dirty="0">
                        <a:latin typeface="Segoe UI Semibold" charset="0"/>
                        <a:ea typeface="Segoe UI Semibold" charset="0"/>
                        <a:cs typeface="Segoe UI Semibold"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101E33"/>
                    </a:solidFill>
                  </a:tcPr>
                </a:tc>
              </a:tr>
              <a:tr h="566928">
                <a:tc>
                  <a:txBody>
                    <a:bodyPr/>
                    <a:lstStyle/>
                    <a:p>
                      <a:pPr indent="0" marL="0">
                        <a:buNone/>
                      </a:pPr>
                      <a:r>
                        <a:rPr lang="en-US" sz="1300" dirty="0">
                          <a:solidFill>
                            <a:srgbClr val="1C2433"/>
                          </a:solidFill>
                          <a:latin typeface="Segoe UI" pitchFamily="34" charset="0"/>
                          <a:ea typeface="Segoe UI" pitchFamily="34" charset="-122"/>
                          <a:cs typeface="Segoe UI" pitchFamily="34" charset="-120"/>
                        </a:rPr>
                        <a:t>Client-facing documents per month (volume)</a:t>
                      </a:r>
                      <a:endParaRPr lang="en-US" sz="1300" dirty="0">
                        <a:latin typeface="Segoe UI" charset="0"/>
                        <a:ea typeface="Segoe UI" charset="0"/>
                        <a:cs typeface="Segoe UI"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FFFFFF"/>
                    </a:solidFill>
                  </a:tcPr>
                </a:tc>
                <a:tc>
                  <a:txBody>
                    <a:bodyPr/>
                    <a:lstStyle/>
                    <a:p>
                      <a:pPr indent="0" marL="0">
                        <a:buNone/>
                      </a:pPr>
                      <a:r>
                        <a:rPr lang="en-US" sz="1300" dirty="0">
                          <a:solidFill>
                            <a:srgbClr val="1C2433"/>
                          </a:solidFill>
                          <a:latin typeface="Segoe UI" pitchFamily="34" charset="0"/>
                          <a:ea typeface="Segoe UI" pitchFamily="34" charset="-122"/>
                          <a:cs typeface="Segoe UI" pitchFamily="34" charset="-120"/>
                        </a:rPr>
                        <a:t>200</a:t>
                      </a:r>
                      <a:endParaRPr lang="en-US" sz="1300" dirty="0">
                        <a:latin typeface="Segoe UI" charset="0"/>
                        <a:ea typeface="Segoe UI" charset="0"/>
                        <a:cs typeface="Segoe UI"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FFFFFF"/>
                    </a:solidFill>
                  </a:tcPr>
                </a:tc>
              </a:tr>
              <a:tr h="566928">
                <a:tc>
                  <a:txBody>
                    <a:bodyPr/>
                    <a:lstStyle/>
                    <a:p>
                      <a:pPr indent="0" marL="0">
                        <a:buNone/>
                      </a:pPr>
                      <a:r>
                        <a:rPr lang="en-US" sz="1300" dirty="0">
                          <a:solidFill>
                            <a:srgbClr val="1C2433"/>
                          </a:solidFill>
                          <a:latin typeface="Segoe UI" pitchFamily="34" charset="0"/>
                          <a:ea typeface="Segoe UI" pitchFamily="34" charset="-122"/>
                          <a:cs typeface="Segoe UI" pitchFamily="34" charset="-120"/>
                        </a:rPr>
                        <a:t>Formatting share: hours per document on assembly, branding and layout</a:t>
                      </a:r>
                      <a:endParaRPr lang="en-US" sz="1300" dirty="0">
                        <a:latin typeface="Segoe UI" charset="0"/>
                        <a:ea typeface="Segoe UI" charset="0"/>
                        <a:cs typeface="Segoe UI"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F5F7FB"/>
                    </a:solidFill>
                  </a:tcPr>
                </a:tc>
                <a:tc>
                  <a:txBody>
                    <a:bodyPr/>
                    <a:lstStyle/>
                    <a:p>
                      <a:pPr indent="0" marL="0">
                        <a:buNone/>
                      </a:pPr>
                      <a:r>
                        <a:rPr lang="en-US" sz="1300" dirty="0">
                          <a:solidFill>
                            <a:srgbClr val="1C2433"/>
                          </a:solidFill>
                          <a:latin typeface="Segoe UI" pitchFamily="34" charset="0"/>
                          <a:ea typeface="Segoe UI" pitchFamily="34" charset="-122"/>
                          <a:cs typeface="Segoe UI" pitchFamily="34" charset="-120"/>
                        </a:rPr>
                        <a:t>1.5 h</a:t>
                      </a:r>
                      <a:endParaRPr lang="en-US" sz="1300" dirty="0">
                        <a:latin typeface="Segoe UI" charset="0"/>
                        <a:ea typeface="Segoe UI" charset="0"/>
                        <a:cs typeface="Segoe UI"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F5F7FB"/>
                    </a:solidFill>
                  </a:tcPr>
                </a:tc>
              </a:tr>
              <a:tr h="566928">
                <a:tc>
                  <a:txBody>
                    <a:bodyPr/>
                    <a:lstStyle/>
                    <a:p>
                      <a:pPr indent="0" marL="0">
                        <a:buNone/>
                      </a:pPr>
                      <a:r>
                        <a:rPr lang="en-US" sz="1300" dirty="0">
                          <a:solidFill>
                            <a:srgbClr val="1C2433"/>
                          </a:solidFill>
                          <a:latin typeface="Segoe UI" pitchFamily="34" charset="0"/>
                          <a:ea typeface="Segoe UI" pitchFamily="34" charset="-122"/>
                          <a:cs typeface="Segoe UI" pitchFamily="34" charset="-120"/>
                        </a:rPr>
                        <a:t>Rework rate: share of documents bounced back for brand fixes</a:t>
                      </a:r>
                      <a:endParaRPr lang="en-US" sz="1300" dirty="0">
                        <a:latin typeface="Segoe UI" charset="0"/>
                        <a:ea typeface="Segoe UI" charset="0"/>
                        <a:cs typeface="Segoe UI"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FFFFFF"/>
                    </a:solidFill>
                  </a:tcPr>
                </a:tc>
                <a:tc>
                  <a:txBody>
                    <a:bodyPr/>
                    <a:lstStyle/>
                    <a:p>
                      <a:pPr indent="0" marL="0">
                        <a:buNone/>
                      </a:pPr>
                      <a:r>
                        <a:rPr lang="en-US" sz="1300" dirty="0">
                          <a:solidFill>
                            <a:srgbClr val="1C2433"/>
                          </a:solidFill>
                          <a:latin typeface="Segoe UI" pitchFamily="34" charset="0"/>
                          <a:ea typeface="Segoe UI" pitchFamily="34" charset="-122"/>
                          <a:cs typeface="Segoe UI" pitchFamily="34" charset="-120"/>
                        </a:rPr>
                        <a:t>15%</a:t>
                      </a:r>
                      <a:endParaRPr lang="en-US" sz="1300" dirty="0">
                        <a:latin typeface="Segoe UI" charset="0"/>
                        <a:ea typeface="Segoe UI" charset="0"/>
                        <a:cs typeface="Segoe UI"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FFFFFF"/>
                    </a:solidFill>
                  </a:tcPr>
                </a:tc>
              </a:tr>
              <a:tr h="566928">
                <a:tc>
                  <a:txBody>
                    <a:bodyPr/>
                    <a:lstStyle/>
                    <a:p>
                      <a:pPr indent="0" marL="0">
                        <a:buNone/>
                      </a:pPr>
                      <a:r>
                        <a:rPr lang="en-US" sz="1300" dirty="0">
                          <a:solidFill>
                            <a:srgbClr val="1C2433"/>
                          </a:solidFill>
                          <a:latin typeface="Segoe UI" pitchFamily="34" charset="0"/>
                          <a:ea typeface="Segoe UI" pitchFamily="34" charset="-122"/>
                          <a:cs typeface="Segoe UI" pitchFamily="34" charset="-120"/>
                        </a:rPr>
                        <a:t>Senior-review time per bounce</a:t>
                      </a:r>
                      <a:endParaRPr lang="en-US" sz="1300" dirty="0">
                        <a:latin typeface="Segoe UI" charset="0"/>
                        <a:ea typeface="Segoe UI" charset="0"/>
                        <a:cs typeface="Segoe UI"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F5F7FB"/>
                    </a:solidFill>
                  </a:tcPr>
                </a:tc>
                <a:tc>
                  <a:txBody>
                    <a:bodyPr/>
                    <a:lstStyle/>
                    <a:p>
                      <a:pPr indent="0" marL="0">
                        <a:buNone/>
                      </a:pPr>
                      <a:r>
                        <a:rPr lang="en-US" sz="1300" dirty="0">
                          <a:solidFill>
                            <a:srgbClr val="1C2433"/>
                          </a:solidFill>
                          <a:latin typeface="Segoe UI" pitchFamily="34" charset="0"/>
                          <a:ea typeface="Segoe UI" pitchFamily="34" charset="-122"/>
                          <a:cs typeface="Segoe UI" pitchFamily="34" charset="-120"/>
                        </a:rPr>
                        <a:t>yours</a:t>
                      </a:r>
                      <a:endParaRPr lang="en-US" sz="1300" dirty="0">
                        <a:latin typeface="Segoe UI" charset="0"/>
                        <a:ea typeface="Segoe UI" charset="0"/>
                        <a:cs typeface="Segoe UI"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F5F7FB"/>
                    </a:solidFill>
                  </a:tcPr>
                </a:tc>
              </a:tr>
              <a:tr h="566928">
                <a:tc>
                  <a:txBody>
                    <a:bodyPr/>
                    <a:lstStyle/>
                    <a:p>
                      <a:pPr indent="0" marL="0">
                        <a:buNone/>
                      </a:pPr>
                      <a:r>
                        <a:rPr lang="en-US" sz="1300" dirty="0">
                          <a:solidFill>
                            <a:srgbClr val="1C2433"/>
                          </a:solidFill>
                          <a:latin typeface="Segoe UI" pitchFamily="34" charset="0"/>
                          <a:ea typeface="Segoe UI" pitchFamily="34" charset="-122"/>
                          <a:cs typeface="Segoe UI" pitchFamily="34" charset="-120"/>
                        </a:rPr>
                        <a:t>Loaded cost per analyst hour, and per senior-reviewer hour</a:t>
                      </a:r>
                      <a:endParaRPr lang="en-US" sz="1300" dirty="0">
                        <a:latin typeface="Segoe UI" charset="0"/>
                        <a:ea typeface="Segoe UI" charset="0"/>
                        <a:cs typeface="Segoe UI"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FFFFFF"/>
                    </a:solidFill>
                  </a:tcPr>
                </a:tc>
                <a:tc>
                  <a:txBody>
                    <a:bodyPr/>
                    <a:lstStyle/>
                    <a:p>
                      <a:pPr indent="0" marL="0">
                        <a:buNone/>
                      </a:pPr>
                      <a:r>
                        <a:rPr lang="en-US" sz="1300" dirty="0">
                          <a:solidFill>
                            <a:srgbClr val="1C2433"/>
                          </a:solidFill>
                          <a:latin typeface="Segoe UI" pitchFamily="34" charset="0"/>
                          <a:ea typeface="Segoe UI" pitchFamily="34" charset="-122"/>
                          <a:cs typeface="Segoe UI" pitchFamily="34" charset="-120"/>
                        </a:rPr>
                        <a:t>yours</a:t>
                      </a:r>
                      <a:endParaRPr lang="en-US" sz="1300" dirty="0">
                        <a:latin typeface="Segoe UI" charset="0"/>
                        <a:ea typeface="Segoe UI" charset="0"/>
                        <a:cs typeface="Segoe UI" charset="0"/>
                      </a:endParaRPr>
                    </a:p>
                  </a:txBody>
                  <a:tcPr marL="73152" marR="73152" marT="73152" marB="73152" anchor="ctr">
                    <a:lnL w="6350" cap="flat" cmpd="sng" algn="ctr">
                      <a:solidFill>
                        <a:srgbClr val="DFE5EF"/>
                      </a:solidFill>
                      <a:prstDash val="solid"/>
                      <a:round/>
                      <a:headEnd type="none" w="med" len="med"/>
                      <a:tailEnd type="none" w="med" len="med"/>
                    </a:lnL>
                    <a:lnR w="6350" cap="flat" cmpd="sng" algn="ctr">
                      <a:solidFill>
                        <a:srgbClr val="DFE5EF"/>
                      </a:solidFill>
                      <a:prstDash val="solid"/>
                      <a:round/>
                      <a:headEnd type="none" w="med" len="med"/>
                      <a:tailEnd type="none" w="med" len="med"/>
                    </a:lnR>
                    <a:lnT w="6350" cap="flat" cmpd="sng" algn="ctr">
                      <a:solidFill>
                        <a:srgbClr val="DFE5EF"/>
                      </a:solidFill>
                      <a:prstDash val="solid"/>
                      <a:round/>
                      <a:headEnd type="none" w="med" len="med"/>
                      <a:tailEnd type="none" w="med" len="med"/>
                    </a:lnT>
                    <a:lnB w="6350" cap="flat" cmpd="sng" algn="ctr">
                      <a:solidFill>
                        <a:srgbClr val="DFE5EF"/>
                      </a:solidFill>
                      <a:prstDash val="solid"/>
                      <a:round/>
                      <a:headEnd type="none" w="med" len="med"/>
                      <a:tailEnd type="none" w="med" len="med"/>
                    </a:lnB>
                    <a:solidFill>
                      <a:srgbClr val="FFFFFF"/>
                    </a:solidFill>
                  </a:tcPr>
                </a:tc>
              </a:tr>
            </a:tbl>
          </a:graphicData>
        </a:graphic>
      </p:graphicFrame>
      <p:sp>
        <p:nvSpPr>
          <p:cNvPr id="6" name="Shape 2"/>
          <p:cNvSpPr/>
          <p:nvPr/>
        </p:nvSpPr>
        <p:spPr>
          <a:xfrm>
            <a:off x="7406640" y="1463040"/>
            <a:ext cx="4233672" cy="3401568"/>
          </a:xfrm>
          <a:prstGeom prst="rect">
            <a:avLst/>
          </a:prstGeom>
          <a:solidFill>
            <a:srgbClr val="101E33"/>
          </a:solidFill>
          <a:ln w="12700">
            <a:solidFill>
              <a:srgbClr val="101E33"/>
            </a:solidFill>
            <a:prstDash val="solid"/>
          </a:ln>
        </p:spPr>
      </p:sp>
      <p:sp>
        <p:nvSpPr>
          <p:cNvPr id="7" name="Text 3"/>
          <p:cNvSpPr/>
          <p:nvPr/>
        </p:nvSpPr>
        <p:spPr>
          <a:xfrm>
            <a:off x="7635240" y="1645920"/>
            <a:ext cx="3840480" cy="365760"/>
          </a:xfrm>
          <a:prstGeom prst="rect">
            <a:avLst/>
          </a:prstGeom>
          <a:noFill/>
          <a:ln/>
        </p:spPr>
        <p:txBody>
          <a:bodyPr wrap="square" lIns="0" tIns="0" rIns="0" bIns="0" rtlCol="0" anchor="ctr"/>
          <a:lstStyle/>
          <a:p>
            <a:pPr indent="0" marL="0">
              <a:buNone/>
            </a:pPr>
            <a:r>
              <a:rPr lang="en-US" sz="1400" b="1" dirty="0">
                <a:solidFill>
                  <a:srgbClr val="4F8BFF"/>
                </a:solidFill>
                <a:latin typeface="Segoe UI Semibold" pitchFamily="34" charset="0"/>
                <a:ea typeface="Segoe UI Semibold" pitchFamily="34" charset="-122"/>
                <a:cs typeface="Segoe UI Semibold" pitchFamily="34" charset="-120"/>
              </a:rPr>
              <a:t>Estimated monthly value</a:t>
            </a:r>
            <a:endParaRPr lang="en-US" sz="1400" dirty="0"/>
          </a:p>
        </p:txBody>
      </p:sp>
      <p:sp>
        <p:nvSpPr>
          <p:cNvPr id="8" name="Text 4"/>
          <p:cNvSpPr/>
          <p:nvPr/>
        </p:nvSpPr>
        <p:spPr>
          <a:xfrm>
            <a:off x="7635240" y="2057400"/>
            <a:ext cx="3794760" cy="2651760"/>
          </a:xfrm>
          <a:prstGeom prst="rect">
            <a:avLst/>
          </a:prstGeom>
          <a:noFill/>
          <a:ln/>
        </p:spPr>
        <p:txBody>
          <a:bodyPr wrap="square" lIns="0" tIns="0" rIns="0" bIns="0" rtlCol="0" anchor="t"/>
          <a:lstStyle/>
          <a:p>
            <a:pPr indent="0" marL="0">
              <a:buNone/>
            </a:pPr>
            <a:r>
              <a:rPr lang="en-US" sz="1500" dirty="0">
                <a:solidFill>
                  <a:srgbClr val="FFFFFF"/>
                </a:solidFill>
                <a:latin typeface="Segoe UI" pitchFamily="34" charset="0"/>
                <a:ea typeface="Segoe UI" pitchFamily="34" charset="-122"/>
                <a:cs typeface="Segoe UI" pitchFamily="34" charset="-120"/>
              </a:rPr>
              <a:t>≈ (volume × formatting share × analyst rate) + (volume × rework rate × review time × reviewer rate).</a:t>
            </a:r>
            <a:endParaRPr lang="en-US" sz="1500" dirty="0"/>
          </a:p>
        </p:txBody>
      </p:sp>
      <p:sp>
        <p:nvSpPr>
          <p:cNvPr id="9" name="Text 5"/>
          <p:cNvSpPr/>
          <p:nvPr/>
        </p:nvSpPr>
        <p:spPr>
          <a:xfrm>
            <a:off x="548640" y="5074920"/>
            <a:ext cx="11064240" cy="457200"/>
          </a:xfrm>
          <a:prstGeom prst="rect">
            <a:avLst/>
          </a:prstGeom>
          <a:noFill/>
          <a:ln/>
        </p:spPr>
        <p:txBody>
          <a:bodyPr wrap="square" lIns="0" tIns="0" rIns="0" bIns="0" rtlCol="0" anchor="ctr"/>
          <a:lstStyle/>
          <a:p>
            <a:pPr indent="0" marL="0">
              <a:buNone/>
            </a:pPr>
            <a:r>
              <a:rPr lang="en-US" sz="1400" dirty="0">
                <a:solidFill>
                  <a:srgbClr val="1C2433"/>
                </a:solidFill>
                <a:latin typeface="Segoe UI" pitchFamily="34" charset="0"/>
                <a:ea typeface="Segoe UI" pitchFamily="34" charset="-122"/>
                <a:cs typeface="Segoe UI" pitchFamily="34" charset="-120"/>
              </a:rPr>
              <a:t>Compare that against the deployment-mode pricing and the one-off brand onboarding fee.</a:t>
            </a:r>
            <a:endParaRPr lang="en-US" sz="1400" dirty="0"/>
          </a:p>
        </p:txBody>
      </p:sp>
      <p:sp>
        <p:nvSpPr>
          <p:cNvPr id="10" name="Text 6"/>
          <p:cNvSpPr/>
          <p:nvPr/>
        </p:nvSpPr>
        <p:spPr>
          <a:xfrm>
            <a:off x="548640" y="6419088"/>
            <a:ext cx="7315200" cy="274320"/>
          </a:xfrm>
          <a:prstGeom prst="rect">
            <a:avLst/>
          </a:prstGeom>
          <a:noFill/>
          <a:ln/>
        </p:spPr>
        <p:txBody>
          <a:bodyPr wrap="square" lIns="0" tIns="0" rIns="0" bIns="0" rtlCol="0" anchor="ctr"/>
          <a:lstStyle/>
          <a:p>
            <a:pPr indent="0" marL="0">
              <a:buNone/>
            </a:pPr>
            <a:r>
              <a:rPr lang="en-US" sz="900" dirty="0">
                <a:solidFill>
                  <a:srgbClr val="51607A"/>
                </a:solidFill>
                <a:latin typeface="Segoe UI" pitchFamily="34" charset="0"/>
                <a:ea typeface="Segoe UI" pitchFamily="34" charset="-122"/>
                <a:cs typeface="Segoe UI" pitchFamily="34" charset="-120"/>
              </a:rPr>
              <a:t>© 2026 DocMark. All rights reserved.</a:t>
            </a:r>
            <a:endParaRPr lang="en-US" sz="900" dirty="0"/>
          </a:p>
        </p:txBody>
      </p:sp>
      <p:sp>
        <p:nvSpPr>
          <p:cNvPr id="11" name="Text 7"/>
          <p:cNvSpPr/>
          <p:nvPr/>
        </p:nvSpPr>
        <p:spPr>
          <a:xfrm>
            <a:off x="8897112" y="6419088"/>
            <a:ext cx="2743200" cy="274320"/>
          </a:xfrm>
          <a:prstGeom prst="rect">
            <a:avLst/>
          </a:prstGeom>
          <a:noFill/>
          <a:ln/>
        </p:spPr>
        <p:txBody>
          <a:bodyPr wrap="square" lIns="0" tIns="0" rIns="0" bIns="0" rtlCol="0" anchor="ctr"/>
          <a:lstStyle/>
          <a:p>
            <a:pPr algn="r" indent="0" marL="0">
              <a:buNone/>
            </a:pPr>
            <a:r>
              <a:rPr lang="en-US" sz="900" dirty="0">
                <a:solidFill>
                  <a:srgbClr val="51607A"/>
                </a:solidFill>
                <a:latin typeface="Segoe UI" pitchFamily="34" charset="0"/>
                <a:ea typeface="Segoe UI" pitchFamily="34" charset="-122"/>
                <a:cs typeface="Segoe UI" pitchFamily="34" charset="-120"/>
              </a:rPr>
              <a:t>docmark.md</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484968" y="384048"/>
            <a:ext cx="1155344" cy="320040"/>
          </a:xfrm>
          <a:prstGeom prst="rect">
            <a:avLst/>
          </a:prstGeom>
        </p:spPr>
      </p:pic>
      <p:sp>
        <p:nvSpPr>
          <p:cNvPr id="3" name="Shape 0"/>
          <p:cNvSpPr/>
          <p:nvPr/>
        </p:nvSpPr>
        <p:spPr>
          <a:xfrm>
            <a:off x="0" y="0"/>
            <a:ext cx="4206240" cy="6858000"/>
          </a:xfrm>
          <a:prstGeom prst="rect">
            <a:avLst/>
          </a:prstGeom>
          <a:solidFill>
            <a:srgbClr val="101E33"/>
          </a:solidFill>
          <a:ln w="12700">
            <a:solidFill>
              <a:srgbClr val="101E33"/>
            </a:solidFill>
            <a:prstDash val="solid"/>
          </a:ln>
        </p:spPr>
      </p:sp>
      <p:sp>
        <p:nvSpPr>
          <p:cNvPr id="4" name="Text 1"/>
          <p:cNvSpPr/>
          <p:nvPr/>
        </p:nvSpPr>
        <p:spPr>
          <a:xfrm>
            <a:off x="548640" y="548640"/>
            <a:ext cx="3383280" cy="1280160"/>
          </a:xfrm>
          <a:prstGeom prst="rect">
            <a:avLst/>
          </a:prstGeom>
          <a:noFill/>
          <a:ln/>
        </p:spPr>
        <p:txBody>
          <a:bodyPr wrap="square" lIns="0" tIns="0" rIns="0" bIns="0" rtlCol="0" anchor="t"/>
          <a:lstStyle/>
          <a:p>
            <a:pPr indent="0" marL="0">
              <a:buNone/>
            </a:pPr>
            <a:r>
              <a:rPr lang="en-US" sz="2800" b="1" dirty="0">
                <a:solidFill>
                  <a:srgbClr val="FFFFFF"/>
                </a:solidFill>
                <a:latin typeface="Segoe UI Semibold" pitchFamily="34" charset="0"/>
                <a:ea typeface="Segoe UI Semibold" pitchFamily="34" charset="-122"/>
                <a:cs typeface="Segoe UI Semibold" pitchFamily="34" charset="-120"/>
              </a:rPr>
              <a:t>What "Verified" Means</a:t>
            </a:r>
            <a:endParaRPr lang="en-US" sz="2800" dirty="0"/>
          </a:p>
        </p:txBody>
      </p:sp>
      <p:sp>
        <p:nvSpPr>
          <p:cNvPr id="5" name="Text 2"/>
          <p:cNvSpPr/>
          <p:nvPr/>
        </p:nvSpPr>
        <p:spPr>
          <a:xfrm>
            <a:off x="548640" y="2103120"/>
            <a:ext cx="3291840" cy="2926080"/>
          </a:xfrm>
          <a:prstGeom prst="rect">
            <a:avLst/>
          </a:prstGeom>
          <a:noFill/>
          <a:ln/>
        </p:spPr>
        <p:txBody>
          <a:bodyPr wrap="square" lIns="0" tIns="0" rIns="0" bIns="0" rtlCol="0" anchor="t"/>
          <a:lstStyle/>
          <a:p>
            <a:pPr indent="0" marL="0">
              <a:buNone/>
            </a:pPr>
            <a:r>
              <a:rPr lang="en-US" sz="1700" dirty="0">
                <a:solidFill>
                  <a:srgbClr val="C8D4E6"/>
                </a:solidFill>
                <a:latin typeface="Segoe UI" pitchFamily="34" charset="0"/>
                <a:ea typeface="Segoe UI" pitchFamily="34" charset="-122"/>
                <a:cs typeface="Segoe UI" pitchFamily="34" charset="-120"/>
              </a:rPr>
              <a:t>Every file is checked by an automated verification gate before delivery; a file that fails is withheld, with findings.</a:t>
            </a:r>
            <a:endParaRPr lang="en-US" sz="1700" dirty="0"/>
          </a:p>
        </p:txBody>
      </p:sp>
      <p:sp>
        <p:nvSpPr>
          <p:cNvPr id="6" name="Text 3"/>
          <p:cNvSpPr/>
          <p:nvPr/>
        </p:nvSpPr>
        <p:spPr>
          <a:xfrm>
            <a:off x="4663440" y="1188720"/>
            <a:ext cx="6949440" cy="411480"/>
          </a:xfrm>
          <a:prstGeom prst="rect">
            <a:avLst/>
          </a:prstGeom>
          <a:noFill/>
          <a:ln/>
        </p:spPr>
        <p:txBody>
          <a:bodyPr wrap="square" lIns="0" tIns="0" rIns="0" bIns="0" rtlCol="0" anchor="ctr"/>
          <a:lstStyle/>
          <a:p>
            <a:pPr indent="0" marL="0">
              <a:buNone/>
            </a:pPr>
            <a:r>
              <a:rPr lang="en-US" sz="1700" b="1" dirty="0">
                <a:solidFill>
                  <a:srgbClr val="101E33"/>
                </a:solidFill>
                <a:latin typeface="Segoe UI Semibold" pitchFamily="34" charset="0"/>
                <a:ea typeface="Segoe UI Semibold" pitchFamily="34" charset="-122"/>
                <a:cs typeface="Segoe UI Semibold" pitchFamily="34" charset="-120"/>
              </a:rPr>
              <a:t>What's checked (as of September 2026)</a:t>
            </a:r>
            <a:endParaRPr lang="en-US" sz="1700" dirty="0"/>
          </a:p>
        </p:txBody>
      </p:sp>
      <p:sp>
        <p:nvSpPr>
          <p:cNvPr id="7" name="Text 4"/>
          <p:cNvSpPr/>
          <p:nvPr/>
        </p:nvSpPr>
        <p:spPr>
          <a:xfrm>
            <a:off x="4663440" y="1645920"/>
            <a:ext cx="6949440" cy="1005840"/>
          </a:xfrm>
          <a:prstGeom prst="rect">
            <a:avLst/>
          </a:prstGeom>
          <a:noFill/>
          <a:ln/>
        </p:spPr>
        <p:txBody>
          <a:bodyPr wrap="square" lIns="0" tIns="0" rIns="0" bIns="0" rtlCol="0" anchor="t"/>
          <a:lstStyle/>
          <a:p>
            <a:pPr indent="0" marL="0">
              <a:buNone/>
            </a:pPr>
            <a:r>
              <a:rPr lang="en-US" sz="1600" dirty="0">
                <a:solidFill>
                  <a:srgbClr val="1C2433"/>
                </a:solidFill>
                <a:latin typeface="Segoe UI" pitchFamily="34" charset="0"/>
                <a:ea typeface="Segoe UI" pitchFamily="34" charset="-122"/>
                <a:cs typeface="Segoe UI" pitchFamily="34" charset="-120"/>
              </a:rPr>
              <a:t>Blank or failed pages and contrast for decks; structural and integrity checks for documents, spreadsheets and brochures; duration and container integrity for video.</a:t>
            </a:r>
            <a:endParaRPr lang="en-US" sz="1600" dirty="0"/>
          </a:p>
        </p:txBody>
      </p:sp>
      <p:sp>
        <p:nvSpPr>
          <p:cNvPr id="8" name="Text 5"/>
          <p:cNvSpPr/>
          <p:nvPr/>
        </p:nvSpPr>
        <p:spPr>
          <a:xfrm>
            <a:off x="4663440" y="2834640"/>
            <a:ext cx="6949440" cy="411480"/>
          </a:xfrm>
          <a:prstGeom prst="rect">
            <a:avLst/>
          </a:prstGeom>
          <a:noFill/>
          <a:ln/>
        </p:spPr>
        <p:txBody>
          <a:bodyPr wrap="square" lIns="0" tIns="0" rIns="0" bIns="0" rtlCol="0" anchor="ctr"/>
          <a:lstStyle/>
          <a:p>
            <a:pPr indent="0" marL="0">
              <a:buNone/>
            </a:pPr>
            <a:r>
              <a:rPr lang="en-US" sz="1700" b="1" dirty="0">
                <a:solidFill>
                  <a:srgbClr val="101E33"/>
                </a:solidFill>
                <a:latin typeface="Segoe UI Semibold" pitchFamily="34" charset="0"/>
                <a:ea typeface="Segoe UI Semibold" pitchFamily="34" charset="-122"/>
                <a:cs typeface="Segoe UI Semibold" pitchFamily="34" charset="-120"/>
              </a:rPr>
              <a:t>Planned, not yet available</a:t>
            </a:r>
            <a:endParaRPr lang="en-US" sz="1700" dirty="0"/>
          </a:p>
        </p:txBody>
      </p:sp>
      <p:sp>
        <p:nvSpPr>
          <p:cNvPr id="9" name="Text 6"/>
          <p:cNvSpPr/>
          <p:nvPr/>
        </p:nvSpPr>
        <p:spPr>
          <a:xfrm>
            <a:off x="4663440" y="3291840"/>
            <a:ext cx="6949440" cy="1005840"/>
          </a:xfrm>
          <a:prstGeom prst="rect">
            <a:avLst/>
          </a:prstGeom>
          <a:noFill/>
          <a:ln/>
        </p:spPr>
        <p:txBody>
          <a:bodyPr wrap="square" lIns="0" tIns="0" rIns="0" bIns="0" rtlCol="0" anchor="t"/>
          <a:lstStyle/>
          <a:p>
            <a:pPr indent="0" marL="0">
              <a:buNone/>
            </a:pPr>
            <a:r>
              <a:rPr lang="en-US" sz="1600" dirty="0">
                <a:solidFill>
                  <a:srgbClr val="1C2433"/>
                </a:solidFill>
                <a:latin typeface="Segoe UI" pitchFamily="34" charset="0"/>
                <a:ea typeface="Segoe UI" pitchFamily="34" charset="-122"/>
                <a:cs typeface="Segoe UI" pitchFamily="34" charset="-120"/>
              </a:rPr>
              <a:t>Deeper visual proof-reading (logo, colour, overflow).</a:t>
            </a:r>
            <a:endParaRPr lang="en-US" sz="1600" dirty="0"/>
          </a:p>
        </p:txBody>
      </p:sp>
      <p:sp>
        <p:nvSpPr>
          <p:cNvPr id="10" name="Text 7"/>
          <p:cNvSpPr/>
          <p:nvPr/>
        </p:nvSpPr>
        <p:spPr>
          <a:xfrm>
            <a:off x="4663440" y="4480560"/>
            <a:ext cx="6949440" cy="411480"/>
          </a:xfrm>
          <a:prstGeom prst="rect">
            <a:avLst/>
          </a:prstGeom>
          <a:noFill/>
          <a:ln/>
        </p:spPr>
        <p:txBody>
          <a:bodyPr wrap="square" lIns="0" tIns="0" rIns="0" bIns="0" rtlCol="0" anchor="ctr"/>
          <a:lstStyle/>
          <a:p>
            <a:pPr indent="0" marL="0">
              <a:buNone/>
            </a:pPr>
            <a:r>
              <a:rPr lang="en-US" sz="1700" b="1" dirty="0">
                <a:solidFill>
                  <a:srgbClr val="101E33"/>
                </a:solidFill>
                <a:latin typeface="Segoe UI Semibold" pitchFamily="34" charset="0"/>
                <a:ea typeface="Segoe UI Semibold" pitchFamily="34" charset="-122"/>
                <a:cs typeface="Segoe UI Semibold" pitchFamily="34" charset="-120"/>
              </a:rPr>
              <a:t>Verified doesn't mean fact-checked</a:t>
            </a:r>
            <a:endParaRPr lang="en-US" sz="1700" dirty="0"/>
          </a:p>
        </p:txBody>
      </p:sp>
      <p:sp>
        <p:nvSpPr>
          <p:cNvPr id="11" name="Text 8"/>
          <p:cNvSpPr/>
          <p:nvPr/>
        </p:nvSpPr>
        <p:spPr>
          <a:xfrm>
            <a:off x="4663440" y="4937760"/>
            <a:ext cx="6949440" cy="1005840"/>
          </a:xfrm>
          <a:prstGeom prst="rect">
            <a:avLst/>
          </a:prstGeom>
          <a:noFill/>
          <a:ln/>
        </p:spPr>
        <p:txBody>
          <a:bodyPr wrap="square" lIns="0" tIns="0" rIns="0" bIns="0" rtlCol="0" anchor="t"/>
          <a:lstStyle/>
          <a:p>
            <a:pPr indent="0" marL="0">
              <a:buNone/>
            </a:pPr>
            <a:r>
              <a:rPr lang="en-US" sz="1600" dirty="0">
                <a:solidFill>
                  <a:srgbClr val="1C2433"/>
                </a:solidFill>
                <a:latin typeface="Segoe UI" pitchFamily="34" charset="0"/>
                <a:ea typeface="Segoe UI" pitchFamily="34" charset="-122"/>
                <a:cs typeface="Segoe UI" pitchFamily="34" charset="-120"/>
              </a:rPr>
              <a:t>Your authors own the substance.</a:t>
            </a:r>
            <a:endParaRPr lang="en-US" sz="1600" dirty="0"/>
          </a:p>
        </p:txBody>
      </p:sp>
      <p:sp>
        <p:nvSpPr>
          <p:cNvPr id="12" name="Text 9"/>
          <p:cNvSpPr/>
          <p:nvPr/>
        </p:nvSpPr>
        <p:spPr>
          <a:xfrm>
            <a:off x="548640" y="6419088"/>
            <a:ext cx="3474720" cy="274320"/>
          </a:xfrm>
          <a:prstGeom prst="rect">
            <a:avLst/>
          </a:prstGeom>
          <a:noFill/>
          <a:ln/>
        </p:spPr>
        <p:txBody>
          <a:bodyPr wrap="square" lIns="0" tIns="0" rIns="0" bIns="0" rtlCol="0" anchor="ctr"/>
          <a:lstStyle/>
          <a:p>
            <a:pPr indent="0" marL="0">
              <a:buNone/>
            </a:pPr>
            <a:r>
              <a:rPr lang="en-US" sz="900" dirty="0">
                <a:solidFill>
                  <a:srgbClr val="AEBFD8"/>
                </a:solidFill>
                <a:latin typeface="Segoe UI" pitchFamily="34" charset="0"/>
                <a:ea typeface="Segoe UI" pitchFamily="34" charset="-122"/>
                <a:cs typeface="Segoe UI" pitchFamily="34" charset="-120"/>
              </a:rPr>
              <a:t>© 2026 DocMark. All rights reserved.</a:t>
            </a:r>
            <a:endParaRPr lang="en-US" sz="900" dirty="0"/>
          </a:p>
        </p:txBody>
      </p:sp>
      <p:sp>
        <p:nvSpPr>
          <p:cNvPr id="13" name="Text 10"/>
          <p:cNvSpPr/>
          <p:nvPr/>
        </p:nvSpPr>
        <p:spPr>
          <a:xfrm>
            <a:off x="8897112" y="6419088"/>
            <a:ext cx="2743200" cy="274320"/>
          </a:xfrm>
          <a:prstGeom prst="rect">
            <a:avLst/>
          </a:prstGeom>
          <a:noFill/>
          <a:ln/>
        </p:spPr>
        <p:txBody>
          <a:bodyPr wrap="square" lIns="0" tIns="0" rIns="0" bIns="0" rtlCol="0" anchor="ctr"/>
          <a:lstStyle/>
          <a:p>
            <a:pPr algn="r" indent="0" marL="0">
              <a:buNone/>
            </a:pPr>
            <a:r>
              <a:rPr lang="en-US" sz="900" dirty="0">
                <a:solidFill>
                  <a:srgbClr val="51607A"/>
                </a:solidFill>
                <a:latin typeface="Segoe UI" pitchFamily="34" charset="0"/>
                <a:ea typeface="Segoe UI" pitchFamily="34" charset="-122"/>
                <a:cs typeface="Segoe UI" pitchFamily="34" charset="-120"/>
              </a:rPr>
              <a:t>docmark.md</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9509760" cy="685800"/>
          </a:xfrm>
          <a:prstGeom prst="rect">
            <a:avLst/>
          </a:prstGeom>
          <a:noFill/>
          <a:ln/>
        </p:spPr>
        <p:txBody>
          <a:bodyPr wrap="square" lIns="0" tIns="0" rIns="0" bIns="0" rtlCol="0" anchor="ctr"/>
          <a:lstStyle/>
          <a:p>
            <a:pPr indent="0" marL="0">
              <a:buNone/>
            </a:pPr>
            <a:r>
              <a:rPr lang="en-US" sz="3000" b="1" dirty="0">
                <a:solidFill>
                  <a:srgbClr val="101E33"/>
                </a:solidFill>
                <a:latin typeface="Segoe UI Semibold" pitchFamily="34" charset="0"/>
                <a:ea typeface="Segoe UI Semibold" pitchFamily="34" charset="-122"/>
                <a:cs typeface="Segoe UI Semibold" pitchFamily="34" charset="-120"/>
              </a:rPr>
              <a:t>Three Ways to Run It</a:t>
            </a:r>
            <a:endParaRPr lang="en-US" sz="3000" dirty="0"/>
          </a:p>
        </p:txBody>
      </p:sp>
      <p:pic>
        <p:nvPicPr>
          <p:cNvPr id="3" name="Image 0" descr="preencoded.png">    </p:cNvPr>
          <p:cNvPicPr>
            <a:picLocks noChangeAspect="1"/>
          </p:cNvPicPr>
          <p:nvPr/>
        </p:nvPicPr>
        <p:blipFill>
          <a:blip r:embed="rId1"/>
          <a:stretch>
            <a:fillRect/>
          </a:stretch>
        </p:blipFill>
        <p:spPr>
          <a:xfrm>
            <a:off x="10484968" y="384048"/>
            <a:ext cx="1155344" cy="320040"/>
          </a:xfrm>
          <a:prstGeom prst="rect">
            <a:avLst/>
          </a:prstGeom>
        </p:spPr>
      </p:pic>
      <p:sp>
        <p:nvSpPr>
          <p:cNvPr id="4" name="Shape 1"/>
          <p:cNvSpPr/>
          <p:nvPr/>
        </p:nvSpPr>
        <p:spPr>
          <a:xfrm>
            <a:off x="548640" y="1371600"/>
            <a:ext cx="3566160" cy="4160520"/>
          </a:xfrm>
          <a:prstGeom prst="rect">
            <a:avLst/>
          </a:prstGeom>
          <a:solidFill>
            <a:srgbClr val="FFFFFF"/>
          </a:solidFill>
          <a:ln w="12700">
            <a:solidFill>
              <a:srgbClr val="51607A"/>
            </a:solidFill>
            <a:prstDash val="solid"/>
          </a:ln>
        </p:spPr>
      </p:sp>
      <p:sp>
        <p:nvSpPr>
          <p:cNvPr id="5" name="Shape 2"/>
          <p:cNvSpPr/>
          <p:nvPr/>
        </p:nvSpPr>
        <p:spPr>
          <a:xfrm>
            <a:off x="548640" y="1371600"/>
            <a:ext cx="3566160" cy="685800"/>
          </a:xfrm>
          <a:prstGeom prst="rect">
            <a:avLst/>
          </a:prstGeom>
          <a:solidFill>
            <a:srgbClr val="1C3354"/>
          </a:solidFill>
          <a:ln w="12700">
            <a:solidFill>
              <a:srgbClr val="1C3354"/>
            </a:solidFill>
            <a:prstDash val="solid"/>
          </a:ln>
        </p:spPr>
      </p:sp>
      <p:sp>
        <p:nvSpPr>
          <p:cNvPr id="6" name="Text 3"/>
          <p:cNvSpPr/>
          <p:nvPr/>
        </p:nvSpPr>
        <p:spPr>
          <a:xfrm>
            <a:off x="777240" y="1371600"/>
            <a:ext cx="3200400" cy="685800"/>
          </a:xfrm>
          <a:prstGeom prst="rect">
            <a:avLst/>
          </a:prstGeom>
          <a:noFill/>
          <a:ln/>
        </p:spPr>
        <p:txBody>
          <a:bodyPr wrap="square" lIns="0" tIns="0" rIns="0" bIns="0" rtlCol="0" anchor="ctr"/>
          <a:lstStyle/>
          <a:p>
            <a:pPr indent="0" marL="0">
              <a:buNone/>
            </a:pPr>
            <a:r>
              <a:rPr lang="en-US" sz="1800" b="1" dirty="0">
                <a:solidFill>
                  <a:srgbClr val="FFFFFF"/>
                </a:solidFill>
                <a:latin typeface="Segoe UI Semibold" pitchFamily="34" charset="0"/>
                <a:ea typeface="Segoe UI Semibold" pitchFamily="34" charset="-122"/>
                <a:cs typeface="Segoe UI Semibold" pitchFamily="34" charset="-120"/>
              </a:rPr>
              <a:t>On-prem</a:t>
            </a:r>
            <a:endParaRPr lang="en-US" sz="1800" dirty="0"/>
          </a:p>
        </p:txBody>
      </p:sp>
      <p:sp>
        <p:nvSpPr>
          <p:cNvPr id="7" name="Text 4"/>
          <p:cNvSpPr/>
          <p:nvPr/>
        </p:nvSpPr>
        <p:spPr>
          <a:xfrm>
            <a:off x="777240" y="2240280"/>
            <a:ext cx="3154680" cy="3154680"/>
          </a:xfrm>
          <a:prstGeom prst="rect">
            <a:avLst/>
          </a:prstGeom>
          <a:noFill/>
          <a:ln/>
        </p:spPr>
        <p:txBody>
          <a:bodyPr wrap="square" lIns="0" tIns="0" rIns="0" bIns="0" rtlCol="0" anchor="t"/>
          <a:lstStyle/>
          <a:p>
            <a:pPr indent="0" marL="0">
              <a:buNone/>
            </a:pPr>
            <a:r>
              <a:rPr lang="en-US" sz="1600" dirty="0">
                <a:solidFill>
                  <a:srgbClr val="1C2433"/>
                </a:solidFill>
                <a:latin typeface="Segoe UI" pitchFamily="34" charset="0"/>
                <a:ea typeface="Segoe UI" pitchFamily="34" charset="-122"/>
                <a:cs typeface="Segoe UI" pitchFamily="34" charset="-120"/>
              </a:rPr>
              <a:t>Nothing leaves your building: no internet, no AI, no telemetry.</a:t>
            </a:r>
            <a:endParaRPr lang="en-US" sz="1600" dirty="0"/>
          </a:p>
        </p:txBody>
      </p:sp>
      <p:sp>
        <p:nvSpPr>
          <p:cNvPr id="8" name="Shape 5"/>
          <p:cNvSpPr/>
          <p:nvPr/>
        </p:nvSpPr>
        <p:spPr>
          <a:xfrm>
            <a:off x="4315968" y="1371600"/>
            <a:ext cx="3566160" cy="4160520"/>
          </a:xfrm>
          <a:prstGeom prst="rect">
            <a:avLst/>
          </a:prstGeom>
          <a:solidFill>
            <a:srgbClr val="FFFFFF"/>
          </a:solidFill>
          <a:ln w="12700">
            <a:solidFill>
              <a:srgbClr val="51607A"/>
            </a:solidFill>
            <a:prstDash val="solid"/>
          </a:ln>
        </p:spPr>
      </p:sp>
      <p:sp>
        <p:nvSpPr>
          <p:cNvPr id="9" name="Shape 6"/>
          <p:cNvSpPr/>
          <p:nvPr/>
        </p:nvSpPr>
        <p:spPr>
          <a:xfrm>
            <a:off x="4315968" y="1371600"/>
            <a:ext cx="3566160" cy="685800"/>
          </a:xfrm>
          <a:prstGeom prst="rect">
            <a:avLst/>
          </a:prstGeom>
          <a:solidFill>
            <a:srgbClr val="1C3354"/>
          </a:solidFill>
          <a:ln w="12700">
            <a:solidFill>
              <a:srgbClr val="1C3354"/>
            </a:solidFill>
            <a:prstDash val="solid"/>
          </a:ln>
        </p:spPr>
      </p:sp>
      <p:sp>
        <p:nvSpPr>
          <p:cNvPr id="10" name="Text 7"/>
          <p:cNvSpPr/>
          <p:nvPr/>
        </p:nvSpPr>
        <p:spPr>
          <a:xfrm>
            <a:off x="4544568" y="1371600"/>
            <a:ext cx="3200400" cy="685800"/>
          </a:xfrm>
          <a:prstGeom prst="rect">
            <a:avLst/>
          </a:prstGeom>
          <a:noFill/>
          <a:ln/>
        </p:spPr>
        <p:txBody>
          <a:bodyPr wrap="square" lIns="0" tIns="0" rIns="0" bIns="0" rtlCol="0" anchor="ctr"/>
          <a:lstStyle/>
          <a:p>
            <a:pPr indent="0" marL="0">
              <a:buNone/>
            </a:pPr>
            <a:r>
              <a:rPr lang="en-US" sz="1800" b="1" dirty="0">
                <a:solidFill>
                  <a:srgbClr val="FFFFFF"/>
                </a:solidFill>
                <a:latin typeface="Segoe UI Semibold" pitchFamily="34" charset="0"/>
                <a:ea typeface="Segoe UI Semibold" pitchFamily="34" charset="-122"/>
                <a:cs typeface="Segoe UI Semibold" pitchFamily="34" charset="-120"/>
              </a:rPr>
              <a:t>Client cloud</a:t>
            </a:r>
            <a:endParaRPr lang="en-US" sz="1800" dirty="0"/>
          </a:p>
        </p:txBody>
      </p:sp>
      <p:sp>
        <p:nvSpPr>
          <p:cNvPr id="11" name="Text 8"/>
          <p:cNvSpPr/>
          <p:nvPr/>
        </p:nvSpPr>
        <p:spPr>
          <a:xfrm>
            <a:off x="4544568" y="2240280"/>
            <a:ext cx="3154680" cy="3154680"/>
          </a:xfrm>
          <a:prstGeom prst="rect">
            <a:avLst/>
          </a:prstGeom>
          <a:noFill/>
          <a:ln/>
        </p:spPr>
        <p:txBody>
          <a:bodyPr wrap="square" lIns="0" tIns="0" rIns="0" bIns="0" rtlCol="0" anchor="t"/>
          <a:lstStyle/>
          <a:p>
            <a:pPr indent="0" marL="0">
              <a:buNone/>
            </a:pPr>
            <a:r>
              <a:rPr lang="en-US" sz="1600" dirty="0">
                <a:solidFill>
                  <a:srgbClr val="1C2433"/>
                </a:solidFill>
                <a:latin typeface="Segoe UI" pitchFamily="34" charset="0"/>
                <a:ea typeface="Segoe UI" pitchFamily="34" charset="-122"/>
                <a:cs typeface="Segoe UI" pitchFamily="34" charset="-120"/>
              </a:rPr>
              <a:t>Your content stays in your own cloud, except for AI calls to the provider you bring (Anthropic today), under your own account and contract. Optional web research sends search queries out.</a:t>
            </a:r>
            <a:endParaRPr lang="en-US" sz="1600" dirty="0"/>
          </a:p>
        </p:txBody>
      </p:sp>
      <p:sp>
        <p:nvSpPr>
          <p:cNvPr id="12" name="Shape 9"/>
          <p:cNvSpPr/>
          <p:nvPr/>
        </p:nvSpPr>
        <p:spPr>
          <a:xfrm>
            <a:off x="8083296" y="1371600"/>
            <a:ext cx="3566160" cy="4160520"/>
          </a:xfrm>
          <a:prstGeom prst="rect">
            <a:avLst/>
          </a:prstGeom>
          <a:solidFill>
            <a:srgbClr val="FFFFFF"/>
          </a:solidFill>
          <a:ln w="12700">
            <a:solidFill>
              <a:srgbClr val="51607A"/>
            </a:solidFill>
            <a:prstDash val="solid"/>
          </a:ln>
        </p:spPr>
      </p:sp>
      <p:sp>
        <p:nvSpPr>
          <p:cNvPr id="13" name="Shape 10"/>
          <p:cNvSpPr/>
          <p:nvPr/>
        </p:nvSpPr>
        <p:spPr>
          <a:xfrm>
            <a:off x="8083296" y="1371600"/>
            <a:ext cx="3566160" cy="685800"/>
          </a:xfrm>
          <a:prstGeom prst="rect">
            <a:avLst/>
          </a:prstGeom>
          <a:solidFill>
            <a:srgbClr val="1C3354"/>
          </a:solidFill>
          <a:ln w="12700">
            <a:solidFill>
              <a:srgbClr val="1C3354"/>
            </a:solidFill>
            <a:prstDash val="solid"/>
          </a:ln>
        </p:spPr>
      </p:sp>
      <p:sp>
        <p:nvSpPr>
          <p:cNvPr id="14" name="Text 11"/>
          <p:cNvSpPr/>
          <p:nvPr/>
        </p:nvSpPr>
        <p:spPr>
          <a:xfrm>
            <a:off x="8311896" y="1371600"/>
            <a:ext cx="3200400" cy="685800"/>
          </a:xfrm>
          <a:prstGeom prst="rect">
            <a:avLst/>
          </a:prstGeom>
          <a:noFill/>
          <a:ln/>
        </p:spPr>
        <p:txBody>
          <a:bodyPr wrap="square" lIns="0" tIns="0" rIns="0" bIns="0" rtlCol="0" anchor="ctr"/>
          <a:lstStyle/>
          <a:p>
            <a:pPr indent="0" marL="0">
              <a:buNone/>
            </a:pPr>
            <a:r>
              <a:rPr lang="en-US" sz="1800" b="1" dirty="0">
                <a:solidFill>
                  <a:srgbClr val="FFFFFF"/>
                </a:solidFill>
                <a:latin typeface="Segoe UI Semibold" pitchFamily="34" charset="0"/>
                <a:ea typeface="Segoe UI Semibold" pitchFamily="34" charset="-122"/>
                <a:cs typeface="Segoe UI Semibold" pitchFamily="34" charset="-120"/>
              </a:rPr>
              <a:t>DocMark cloud</a:t>
            </a:r>
            <a:endParaRPr lang="en-US" sz="1800" dirty="0"/>
          </a:p>
        </p:txBody>
      </p:sp>
      <p:sp>
        <p:nvSpPr>
          <p:cNvPr id="15" name="Text 12"/>
          <p:cNvSpPr/>
          <p:nvPr/>
        </p:nvSpPr>
        <p:spPr>
          <a:xfrm>
            <a:off x="8311896" y="2240280"/>
            <a:ext cx="3154680" cy="3154680"/>
          </a:xfrm>
          <a:prstGeom prst="rect">
            <a:avLst/>
          </a:prstGeom>
          <a:noFill/>
          <a:ln/>
        </p:spPr>
        <p:txBody>
          <a:bodyPr wrap="square" lIns="0" tIns="0" rIns="0" bIns="0" rtlCol="0" anchor="t"/>
          <a:lstStyle/>
          <a:p>
            <a:pPr indent="0" marL="0">
              <a:buNone/>
            </a:pPr>
            <a:r>
              <a:rPr lang="en-US" sz="1600" dirty="0">
                <a:solidFill>
                  <a:srgbClr val="1C2433"/>
                </a:solidFill>
                <a:latin typeface="Segoe UI" pitchFamily="34" charset="0"/>
                <a:ea typeface="Segoe UI" pitchFamily="34" charset="-122"/>
                <a:cs typeface="Segoe UI" pitchFamily="34" charset="-120"/>
              </a:rPr>
              <a:t>DocMark processes your content, but the servers that build your file never receive your sign-in identity. Anything inside your files is processed as content. Encrypted in transit; Anthropic is a named sub-processor.</a:t>
            </a:r>
            <a:endParaRPr lang="en-US" sz="1600" dirty="0"/>
          </a:p>
        </p:txBody>
      </p:sp>
      <p:sp>
        <p:nvSpPr>
          <p:cNvPr id="16" name="Text 13"/>
          <p:cNvSpPr/>
          <p:nvPr/>
        </p:nvSpPr>
        <p:spPr>
          <a:xfrm>
            <a:off x="548640" y="5715000"/>
            <a:ext cx="11064240" cy="365760"/>
          </a:xfrm>
          <a:prstGeom prst="rect">
            <a:avLst/>
          </a:prstGeom>
          <a:noFill/>
          <a:ln/>
        </p:spPr>
        <p:txBody>
          <a:bodyPr wrap="square" lIns="0" tIns="0" rIns="0" bIns="0" rtlCol="0" anchor="ctr"/>
          <a:lstStyle/>
          <a:p>
            <a:pPr indent="0" marL="0">
              <a:buNone/>
            </a:pPr>
            <a:r>
              <a:rPr lang="en-US" sz="1400" dirty="0">
                <a:solidFill>
                  <a:srgbClr val="2469F0"/>
                </a:solidFill>
                <a:latin typeface="Segoe UI" pitchFamily="34" charset="0"/>
                <a:ea typeface="Segoe UI" pitchFamily="34" charset="-122"/>
                <a:cs typeface="Segoe UI" pitchFamily="34" charset="-120"/>
              </a:rPr>
              <a:t>Compare the modes → docmark.md/enterprise/compare</a:t>
            </a:r>
            <a:endParaRPr lang="en-US" sz="1400" dirty="0"/>
          </a:p>
        </p:txBody>
      </p:sp>
      <p:sp>
        <p:nvSpPr>
          <p:cNvPr id="17" name="Text 14"/>
          <p:cNvSpPr/>
          <p:nvPr/>
        </p:nvSpPr>
        <p:spPr>
          <a:xfrm>
            <a:off x="548640" y="6419088"/>
            <a:ext cx="7315200" cy="274320"/>
          </a:xfrm>
          <a:prstGeom prst="rect">
            <a:avLst/>
          </a:prstGeom>
          <a:noFill/>
          <a:ln/>
        </p:spPr>
        <p:txBody>
          <a:bodyPr wrap="square" lIns="0" tIns="0" rIns="0" bIns="0" rtlCol="0" anchor="ctr"/>
          <a:lstStyle/>
          <a:p>
            <a:pPr indent="0" marL="0">
              <a:buNone/>
            </a:pPr>
            <a:r>
              <a:rPr lang="en-US" sz="900" dirty="0">
                <a:solidFill>
                  <a:srgbClr val="51607A"/>
                </a:solidFill>
                <a:latin typeface="Segoe UI" pitchFamily="34" charset="0"/>
                <a:ea typeface="Segoe UI" pitchFamily="34" charset="-122"/>
                <a:cs typeface="Segoe UI" pitchFamily="34" charset="-120"/>
              </a:rPr>
              <a:t>© 2026 DocMark. All rights reserved.</a:t>
            </a:r>
            <a:endParaRPr lang="en-US" sz="900" dirty="0"/>
          </a:p>
        </p:txBody>
      </p:sp>
      <p:sp>
        <p:nvSpPr>
          <p:cNvPr id="18" name="Text 15"/>
          <p:cNvSpPr/>
          <p:nvPr/>
        </p:nvSpPr>
        <p:spPr>
          <a:xfrm>
            <a:off x="8897112" y="6419088"/>
            <a:ext cx="2743200" cy="274320"/>
          </a:xfrm>
          <a:prstGeom prst="rect">
            <a:avLst/>
          </a:prstGeom>
          <a:noFill/>
          <a:ln/>
        </p:spPr>
        <p:txBody>
          <a:bodyPr wrap="square" lIns="0" tIns="0" rIns="0" bIns="0" rtlCol="0" anchor="ctr"/>
          <a:lstStyle/>
          <a:p>
            <a:pPr algn="r" indent="0" marL="0">
              <a:buNone/>
            </a:pPr>
            <a:r>
              <a:rPr lang="en-US" sz="900" dirty="0">
                <a:solidFill>
                  <a:srgbClr val="51607A"/>
                </a:solidFill>
                <a:latin typeface="Segoe UI" pitchFamily="34" charset="0"/>
                <a:ea typeface="Segoe UI" pitchFamily="34" charset="-122"/>
                <a:cs typeface="Segoe UI" pitchFamily="34" charset="-120"/>
              </a:rPr>
              <a:t>docmark.md</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9509760" cy="685800"/>
          </a:xfrm>
          <a:prstGeom prst="rect">
            <a:avLst/>
          </a:prstGeom>
          <a:noFill/>
          <a:ln/>
        </p:spPr>
        <p:txBody>
          <a:bodyPr wrap="square" lIns="0" tIns="0" rIns="0" bIns="0" rtlCol="0" anchor="ctr"/>
          <a:lstStyle/>
          <a:p>
            <a:pPr indent="0" marL="0">
              <a:buNone/>
            </a:pPr>
            <a:r>
              <a:rPr lang="en-US" sz="3000" b="1" dirty="0">
                <a:solidFill>
                  <a:srgbClr val="101E33"/>
                </a:solidFill>
                <a:latin typeface="Segoe UI Semibold" pitchFamily="34" charset="0"/>
                <a:ea typeface="Segoe UI Semibold" pitchFamily="34" charset="-122"/>
                <a:cs typeface="Segoe UI Semibold" pitchFamily="34" charset="-120"/>
              </a:rPr>
              <a:t>Getting Started: The Pilot</a:t>
            </a:r>
            <a:endParaRPr lang="en-US" sz="3000" dirty="0"/>
          </a:p>
        </p:txBody>
      </p:sp>
      <p:pic>
        <p:nvPicPr>
          <p:cNvPr id="3" name="Image 0" descr="preencoded.png">    </p:cNvPr>
          <p:cNvPicPr>
            <a:picLocks noChangeAspect="1"/>
          </p:cNvPicPr>
          <p:nvPr/>
        </p:nvPicPr>
        <p:blipFill>
          <a:blip r:embed="rId1"/>
          <a:stretch>
            <a:fillRect/>
          </a:stretch>
        </p:blipFill>
        <p:spPr>
          <a:xfrm>
            <a:off x="10484968" y="384048"/>
            <a:ext cx="1155344" cy="320040"/>
          </a:xfrm>
          <a:prstGeom prst="rect">
            <a:avLst/>
          </a:prstGeom>
        </p:spPr>
      </p:pic>
      <p:sp>
        <p:nvSpPr>
          <p:cNvPr id="4" name="Shape 1"/>
          <p:cNvSpPr/>
          <p:nvPr/>
        </p:nvSpPr>
        <p:spPr>
          <a:xfrm>
            <a:off x="594360" y="1417320"/>
            <a:ext cx="502920" cy="502920"/>
          </a:xfrm>
          <a:prstGeom prst="ellipse">
            <a:avLst/>
          </a:prstGeom>
          <a:solidFill>
            <a:srgbClr val="1C3354"/>
          </a:solidFill>
          <a:ln w="12700">
            <a:solidFill>
              <a:srgbClr val="1C3354"/>
            </a:solidFill>
            <a:prstDash val="solid"/>
          </a:ln>
        </p:spPr>
      </p:sp>
      <p:sp>
        <p:nvSpPr>
          <p:cNvPr id="5" name="Text 2"/>
          <p:cNvSpPr/>
          <p:nvPr/>
        </p:nvSpPr>
        <p:spPr>
          <a:xfrm>
            <a:off x="594360" y="1417320"/>
            <a:ext cx="50292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Segoe UI Semibold" pitchFamily="34" charset="0"/>
                <a:ea typeface="Segoe UI Semibold" pitchFamily="34" charset="-122"/>
                <a:cs typeface="Segoe UI Semibold" pitchFamily="34" charset="-120"/>
              </a:rPr>
              <a:t>1</a:t>
            </a:r>
            <a:endParaRPr lang="en-US" sz="1400" dirty="0"/>
          </a:p>
        </p:txBody>
      </p:sp>
      <p:sp>
        <p:nvSpPr>
          <p:cNvPr id="6" name="Text 3"/>
          <p:cNvSpPr/>
          <p:nvPr/>
        </p:nvSpPr>
        <p:spPr>
          <a:xfrm>
            <a:off x="548640" y="2057400"/>
            <a:ext cx="2103120" cy="457200"/>
          </a:xfrm>
          <a:prstGeom prst="rect">
            <a:avLst/>
          </a:prstGeom>
          <a:noFill/>
          <a:ln/>
        </p:spPr>
        <p:txBody>
          <a:bodyPr wrap="square" lIns="0" tIns="0" rIns="0" bIns="0" rtlCol="0" anchor="ctr"/>
          <a:lstStyle/>
          <a:p>
            <a:pPr indent="0" marL="0">
              <a:buNone/>
            </a:pPr>
            <a:r>
              <a:rPr lang="en-US" sz="1500" b="1" dirty="0">
                <a:solidFill>
                  <a:srgbClr val="101E33"/>
                </a:solidFill>
                <a:latin typeface="Segoe UI Semibold" pitchFamily="34" charset="0"/>
                <a:ea typeface="Segoe UI Semibold" pitchFamily="34" charset="-122"/>
                <a:cs typeface="Segoe UI Semibold" pitchFamily="34" charset="-120"/>
              </a:rPr>
              <a:t>Scoping call</a:t>
            </a:r>
            <a:endParaRPr lang="en-US" sz="1500" dirty="0"/>
          </a:p>
        </p:txBody>
      </p:sp>
      <p:sp>
        <p:nvSpPr>
          <p:cNvPr id="7" name="Text 4"/>
          <p:cNvSpPr/>
          <p:nvPr/>
        </p:nvSpPr>
        <p:spPr>
          <a:xfrm>
            <a:off x="548640" y="2560320"/>
            <a:ext cx="2103120" cy="1920240"/>
          </a:xfrm>
          <a:prstGeom prst="rect">
            <a:avLst/>
          </a:prstGeom>
          <a:noFill/>
          <a:ln/>
        </p:spPr>
        <p:txBody>
          <a:bodyPr wrap="square" lIns="0" tIns="0" rIns="0" bIns="0" rtlCol="0" anchor="t"/>
          <a:lstStyle/>
          <a:p>
            <a:pPr indent="0" marL="0">
              <a:buNone/>
            </a:pPr>
            <a:r>
              <a:rPr lang="en-US" sz="1200" dirty="0">
                <a:solidFill>
                  <a:srgbClr val="1C2433"/>
                </a:solidFill>
                <a:latin typeface="Segoe UI" pitchFamily="34" charset="0"/>
                <a:ea typeface="Segoe UI" pitchFamily="34" charset="-122"/>
                <a:cs typeface="Segoe UI" pitchFamily="34" charset="-120"/>
              </a:rPr>
              <a:t>Agree the deployment mode, the document types in scope and the success criteria.</a:t>
            </a:r>
            <a:endParaRPr lang="en-US" sz="1200" dirty="0"/>
          </a:p>
        </p:txBody>
      </p:sp>
      <p:sp>
        <p:nvSpPr>
          <p:cNvPr id="8" name="Shape 5"/>
          <p:cNvSpPr/>
          <p:nvPr/>
        </p:nvSpPr>
        <p:spPr>
          <a:xfrm>
            <a:off x="2843784" y="1417320"/>
            <a:ext cx="502920" cy="502920"/>
          </a:xfrm>
          <a:prstGeom prst="ellipse">
            <a:avLst/>
          </a:prstGeom>
          <a:solidFill>
            <a:srgbClr val="1C3354"/>
          </a:solidFill>
          <a:ln w="12700">
            <a:solidFill>
              <a:srgbClr val="1C3354"/>
            </a:solidFill>
            <a:prstDash val="solid"/>
          </a:ln>
        </p:spPr>
      </p:sp>
      <p:sp>
        <p:nvSpPr>
          <p:cNvPr id="9" name="Text 6"/>
          <p:cNvSpPr/>
          <p:nvPr/>
        </p:nvSpPr>
        <p:spPr>
          <a:xfrm>
            <a:off x="2843784" y="1417320"/>
            <a:ext cx="50292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Segoe UI Semibold" pitchFamily="34" charset="0"/>
                <a:ea typeface="Segoe UI Semibold" pitchFamily="34" charset="-122"/>
                <a:cs typeface="Segoe UI Semibold" pitchFamily="34" charset="-120"/>
              </a:rPr>
              <a:t>2</a:t>
            </a:r>
            <a:endParaRPr lang="en-US" sz="1400" dirty="0"/>
          </a:p>
        </p:txBody>
      </p:sp>
      <p:sp>
        <p:nvSpPr>
          <p:cNvPr id="10" name="Text 7"/>
          <p:cNvSpPr/>
          <p:nvPr/>
        </p:nvSpPr>
        <p:spPr>
          <a:xfrm>
            <a:off x="2798064" y="2057400"/>
            <a:ext cx="2103120" cy="457200"/>
          </a:xfrm>
          <a:prstGeom prst="rect">
            <a:avLst/>
          </a:prstGeom>
          <a:noFill/>
          <a:ln/>
        </p:spPr>
        <p:txBody>
          <a:bodyPr wrap="square" lIns="0" tIns="0" rIns="0" bIns="0" rtlCol="0" anchor="ctr"/>
          <a:lstStyle/>
          <a:p>
            <a:pPr indent="0" marL="0">
              <a:buNone/>
            </a:pPr>
            <a:r>
              <a:rPr lang="en-US" sz="1500" b="1" dirty="0">
                <a:solidFill>
                  <a:srgbClr val="101E33"/>
                </a:solidFill>
                <a:latin typeface="Segoe UI Semibold" pitchFamily="34" charset="0"/>
                <a:ea typeface="Segoe UI Semibold" pitchFamily="34" charset="-122"/>
                <a:cs typeface="Segoe UI Semibold" pitchFamily="34" charset="-120"/>
              </a:rPr>
              <a:t>Brand onboarding</a:t>
            </a:r>
            <a:endParaRPr lang="en-US" sz="1500" dirty="0"/>
          </a:p>
        </p:txBody>
      </p:sp>
      <p:sp>
        <p:nvSpPr>
          <p:cNvPr id="11" name="Text 8"/>
          <p:cNvSpPr/>
          <p:nvPr/>
        </p:nvSpPr>
        <p:spPr>
          <a:xfrm>
            <a:off x="2798064" y="2560320"/>
            <a:ext cx="2103120" cy="1920240"/>
          </a:xfrm>
          <a:prstGeom prst="rect">
            <a:avLst/>
          </a:prstGeom>
          <a:noFill/>
          <a:ln/>
        </p:spPr>
        <p:txBody>
          <a:bodyPr wrap="square" lIns="0" tIns="0" rIns="0" bIns="0" rtlCol="0" anchor="t"/>
          <a:lstStyle/>
          <a:p>
            <a:pPr indent="0" marL="0">
              <a:buNone/>
            </a:pPr>
            <a:r>
              <a:rPr lang="en-US" sz="1200" dirty="0">
                <a:solidFill>
                  <a:srgbClr val="1C2433"/>
                </a:solidFill>
                <a:latin typeface="Segoe UI" pitchFamily="34" charset="0"/>
                <a:ea typeface="Segoe UI" pitchFamily="34" charset="-122"/>
                <a:cs typeface="Segoe UI" pitchFamily="34" charset="-120"/>
              </a:rPr>
              <a:t>Your brand team supplies templates and guidelines; we encode them and review the first samples with you. One brand onboarding is included in the pilot fee.</a:t>
            </a:r>
            <a:endParaRPr lang="en-US" sz="1200" dirty="0"/>
          </a:p>
        </p:txBody>
      </p:sp>
      <p:sp>
        <p:nvSpPr>
          <p:cNvPr id="12" name="Shape 9"/>
          <p:cNvSpPr/>
          <p:nvPr/>
        </p:nvSpPr>
        <p:spPr>
          <a:xfrm>
            <a:off x="5093208" y="1417320"/>
            <a:ext cx="502920" cy="502920"/>
          </a:xfrm>
          <a:prstGeom prst="ellipse">
            <a:avLst/>
          </a:prstGeom>
          <a:solidFill>
            <a:srgbClr val="1C3354"/>
          </a:solidFill>
          <a:ln w="12700">
            <a:solidFill>
              <a:srgbClr val="1C3354"/>
            </a:solidFill>
            <a:prstDash val="solid"/>
          </a:ln>
        </p:spPr>
      </p:sp>
      <p:sp>
        <p:nvSpPr>
          <p:cNvPr id="13" name="Text 10"/>
          <p:cNvSpPr/>
          <p:nvPr/>
        </p:nvSpPr>
        <p:spPr>
          <a:xfrm>
            <a:off x="5093208" y="1417320"/>
            <a:ext cx="50292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Segoe UI Semibold" pitchFamily="34" charset="0"/>
                <a:ea typeface="Segoe UI Semibold" pitchFamily="34" charset="-122"/>
                <a:cs typeface="Segoe UI Semibold" pitchFamily="34" charset="-120"/>
              </a:rPr>
              <a:t>3</a:t>
            </a:r>
            <a:endParaRPr lang="en-US" sz="1400" dirty="0"/>
          </a:p>
        </p:txBody>
      </p:sp>
      <p:sp>
        <p:nvSpPr>
          <p:cNvPr id="14" name="Text 11"/>
          <p:cNvSpPr/>
          <p:nvPr/>
        </p:nvSpPr>
        <p:spPr>
          <a:xfrm>
            <a:off x="5047488" y="2057400"/>
            <a:ext cx="2103120" cy="457200"/>
          </a:xfrm>
          <a:prstGeom prst="rect">
            <a:avLst/>
          </a:prstGeom>
          <a:noFill/>
          <a:ln/>
        </p:spPr>
        <p:txBody>
          <a:bodyPr wrap="square" lIns="0" tIns="0" rIns="0" bIns="0" rtlCol="0" anchor="ctr"/>
          <a:lstStyle/>
          <a:p>
            <a:pPr indent="0" marL="0">
              <a:buNone/>
            </a:pPr>
            <a:r>
              <a:rPr lang="en-US" sz="1500" b="1" dirty="0">
                <a:solidFill>
                  <a:srgbClr val="101E33"/>
                </a:solidFill>
                <a:latin typeface="Segoe UI Semibold" pitchFamily="34" charset="0"/>
                <a:ea typeface="Segoe UI Semibold" pitchFamily="34" charset="-122"/>
                <a:cs typeface="Segoe UI Semibold" pitchFamily="34" charset="-120"/>
              </a:rPr>
              <a:t>Deploy</a:t>
            </a:r>
            <a:endParaRPr lang="en-US" sz="1500" dirty="0"/>
          </a:p>
        </p:txBody>
      </p:sp>
      <p:sp>
        <p:nvSpPr>
          <p:cNvPr id="15" name="Text 12"/>
          <p:cNvSpPr/>
          <p:nvPr/>
        </p:nvSpPr>
        <p:spPr>
          <a:xfrm>
            <a:off x="5047488" y="2560320"/>
            <a:ext cx="2103120" cy="1920240"/>
          </a:xfrm>
          <a:prstGeom prst="rect">
            <a:avLst/>
          </a:prstGeom>
          <a:noFill/>
          <a:ln/>
        </p:spPr>
        <p:txBody>
          <a:bodyPr wrap="square" lIns="0" tIns="0" rIns="0" bIns="0" rtlCol="0" anchor="t"/>
          <a:lstStyle/>
          <a:p>
            <a:pPr indent="0" marL="0">
              <a:buNone/>
            </a:pPr>
            <a:r>
              <a:rPr lang="en-US" sz="1200" dirty="0">
                <a:solidFill>
                  <a:srgbClr val="1C2433"/>
                </a:solidFill>
                <a:latin typeface="Segoe UI" pitchFamily="34" charset="0"/>
                <a:ea typeface="Segoe UI" pitchFamily="34" charset="-122"/>
                <a:cs typeface="Segoe UI" pitchFamily="34" charset="-120"/>
              </a:rPr>
              <a:t>In your chosen mode.</a:t>
            </a:r>
            <a:endParaRPr lang="en-US" sz="1200" dirty="0"/>
          </a:p>
        </p:txBody>
      </p:sp>
      <p:sp>
        <p:nvSpPr>
          <p:cNvPr id="16" name="Shape 13"/>
          <p:cNvSpPr/>
          <p:nvPr/>
        </p:nvSpPr>
        <p:spPr>
          <a:xfrm>
            <a:off x="7342632" y="1417320"/>
            <a:ext cx="502920" cy="502920"/>
          </a:xfrm>
          <a:prstGeom prst="ellipse">
            <a:avLst/>
          </a:prstGeom>
          <a:solidFill>
            <a:srgbClr val="1C3354"/>
          </a:solidFill>
          <a:ln w="12700">
            <a:solidFill>
              <a:srgbClr val="1C3354"/>
            </a:solidFill>
            <a:prstDash val="solid"/>
          </a:ln>
        </p:spPr>
      </p:sp>
      <p:sp>
        <p:nvSpPr>
          <p:cNvPr id="17" name="Text 14"/>
          <p:cNvSpPr/>
          <p:nvPr/>
        </p:nvSpPr>
        <p:spPr>
          <a:xfrm>
            <a:off x="7342632" y="1417320"/>
            <a:ext cx="50292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Segoe UI Semibold" pitchFamily="34" charset="0"/>
                <a:ea typeface="Segoe UI Semibold" pitchFamily="34" charset="-122"/>
                <a:cs typeface="Segoe UI Semibold" pitchFamily="34" charset="-120"/>
              </a:rPr>
              <a:t>4</a:t>
            </a:r>
            <a:endParaRPr lang="en-US" sz="1400" dirty="0"/>
          </a:p>
        </p:txBody>
      </p:sp>
      <p:sp>
        <p:nvSpPr>
          <p:cNvPr id="18" name="Text 15"/>
          <p:cNvSpPr/>
          <p:nvPr/>
        </p:nvSpPr>
        <p:spPr>
          <a:xfrm>
            <a:off x="7296912" y="2057400"/>
            <a:ext cx="2103120" cy="457200"/>
          </a:xfrm>
          <a:prstGeom prst="rect">
            <a:avLst/>
          </a:prstGeom>
          <a:noFill/>
          <a:ln/>
        </p:spPr>
        <p:txBody>
          <a:bodyPr wrap="square" lIns="0" tIns="0" rIns="0" bIns="0" rtlCol="0" anchor="ctr"/>
          <a:lstStyle/>
          <a:p>
            <a:pPr indent="0" marL="0">
              <a:buNone/>
            </a:pPr>
            <a:r>
              <a:rPr lang="en-US" sz="1500" b="1" dirty="0">
                <a:solidFill>
                  <a:srgbClr val="101E33"/>
                </a:solidFill>
                <a:latin typeface="Segoe UI Semibold" pitchFamily="34" charset="0"/>
                <a:ea typeface="Segoe UI Semibold" pitchFamily="34" charset="-122"/>
                <a:cs typeface="Segoe UI Semibold" pitchFamily="34" charset="-120"/>
              </a:rPr>
              <a:t>Acceptance walkthrough</a:t>
            </a:r>
            <a:endParaRPr lang="en-US" sz="1500" dirty="0"/>
          </a:p>
        </p:txBody>
      </p:sp>
      <p:sp>
        <p:nvSpPr>
          <p:cNvPr id="19" name="Text 16"/>
          <p:cNvSpPr/>
          <p:nvPr/>
        </p:nvSpPr>
        <p:spPr>
          <a:xfrm>
            <a:off x="7296912" y="2560320"/>
            <a:ext cx="2103120" cy="1920240"/>
          </a:xfrm>
          <a:prstGeom prst="rect">
            <a:avLst/>
          </a:prstGeom>
          <a:noFill/>
          <a:ln/>
        </p:spPr>
        <p:txBody>
          <a:bodyPr wrap="square" lIns="0" tIns="0" rIns="0" bIns="0" rtlCol="0" anchor="t"/>
          <a:lstStyle/>
          <a:p>
            <a:pPr indent="0" marL="0">
              <a:buNone/>
            </a:pPr>
            <a:r>
              <a:rPr lang="en-US" sz="1200" dirty="0">
                <a:solidFill>
                  <a:srgbClr val="1C2433"/>
                </a:solidFill>
                <a:latin typeface="Segoe UI" pitchFamily="34" charset="0"/>
                <a:ea typeface="Segoe UI" pitchFamily="34" charset="-122"/>
                <a:cs typeface="Segoe UI" pitchFamily="34" charset="-120"/>
              </a:rPr>
              <a:t>With your team.</a:t>
            </a:r>
            <a:endParaRPr lang="en-US" sz="1200" dirty="0"/>
          </a:p>
        </p:txBody>
      </p:sp>
      <p:sp>
        <p:nvSpPr>
          <p:cNvPr id="20" name="Shape 17"/>
          <p:cNvSpPr/>
          <p:nvPr/>
        </p:nvSpPr>
        <p:spPr>
          <a:xfrm>
            <a:off x="9592056" y="1417320"/>
            <a:ext cx="502920" cy="502920"/>
          </a:xfrm>
          <a:prstGeom prst="ellipse">
            <a:avLst/>
          </a:prstGeom>
          <a:solidFill>
            <a:srgbClr val="1C3354"/>
          </a:solidFill>
          <a:ln w="12700">
            <a:solidFill>
              <a:srgbClr val="1C3354"/>
            </a:solidFill>
            <a:prstDash val="solid"/>
          </a:ln>
        </p:spPr>
      </p:sp>
      <p:sp>
        <p:nvSpPr>
          <p:cNvPr id="21" name="Text 18"/>
          <p:cNvSpPr/>
          <p:nvPr/>
        </p:nvSpPr>
        <p:spPr>
          <a:xfrm>
            <a:off x="9592056" y="1417320"/>
            <a:ext cx="50292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Segoe UI Semibold" pitchFamily="34" charset="0"/>
                <a:ea typeface="Segoe UI Semibold" pitchFamily="34" charset="-122"/>
                <a:cs typeface="Segoe UI Semibold" pitchFamily="34" charset="-120"/>
              </a:rPr>
              <a:t>5</a:t>
            </a:r>
            <a:endParaRPr lang="en-US" sz="1400" dirty="0"/>
          </a:p>
        </p:txBody>
      </p:sp>
      <p:sp>
        <p:nvSpPr>
          <p:cNvPr id="22" name="Text 19"/>
          <p:cNvSpPr/>
          <p:nvPr/>
        </p:nvSpPr>
        <p:spPr>
          <a:xfrm>
            <a:off x="9546336" y="2057400"/>
            <a:ext cx="2103120" cy="457200"/>
          </a:xfrm>
          <a:prstGeom prst="rect">
            <a:avLst/>
          </a:prstGeom>
          <a:noFill/>
          <a:ln/>
        </p:spPr>
        <p:txBody>
          <a:bodyPr wrap="square" lIns="0" tIns="0" rIns="0" bIns="0" rtlCol="0" anchor="ctr"/>
          <a:lstStyle/>
          <a:p>
            <a:pPr indent="0" marL="0">
              <a:buNone/>
            </a:pPr>
            <a:r>
              <a:rPr lang="en-US" sz="1500" b="1" dirty="0">
                <a:solidFill>
                  <a:srgbClr val="101E33"/>
                </a:solidFill>
                <a:latin typeface="Segoe UI Semibold" pitchFamily="34" charset="0"/>
                <a:ea typeface="Segoe UI Semibold" pitchFamily="34" charset="-122"/>
                <a:cs typeface="Segoe UI Semibold" pitchFamily="34" charset="-120"/>
              </a:rPr>
              <a:t>Run real work</a:t>
            </a:r>
            <a:endParaRPr lang="en-US" sz="1500" dirty="0"/>
          </a:p>
        </p:txBody>
      </p:sp>
      <p:sp>
        <p:nvSpPr>
          <p:cNvPr id="23" name="Text 20"/>
          <p:cNvSpPr/>
          <p:nvPr/>
        </p:nvSpPr>
        <p:spPr>
          <a:xfrm>
            <a:off x="9546336" y="2560320"/>
            <a:ext cx="2103120" cy="1920240"/>
          </a:xfrm>
          <a:prstGeom prst="rect">
            <a:avLst/>
          </a:prstGeom>
          <a:noFill/>
          <a:ln/>
        </p:spPr>
        <p:txBody>
          <a:bodyPr wrap="square" lIns="0" tIns="0" rIns="0" bIns="0" rtlCol="0" anchor="t"/>
          <a:lstStyle/>
          <a:p>
            <a:pPr indent="0" marL="0">
              <a:buNone/>
            </a:pPr>
            <a:r>
              <a:rPr lang="en-US" sz="1200" dirty="0">
                <a:solidFill>
                  <a:srgbClr val="1C2433"/>
                </a:solidFill>
                <a:latin typeface="Segoe UI" pitchFamily="34" charset="0"/>
                <a:ea typeface="Segoe UI" pitchFamily="34" charset="-122"/>
                <a:cs typeface="Segoe UI" pitchFamily="34" charset="-120"/>
              </a:rPr>
              <a:t>For the agreed period.</a:t>
            </a:r>
            <a:endParaRPr lang="en-US" sz="1200" dirty="0"/>
          </a:p>
        </p:txBody>
      </p:sp>
      <p:sp>
        <p:nvSpPr>
          <p:cNvPr id="24" name="Shape 21"/>
          <p:cNvSpPr/>
          <p:nvPr/>
        </p:nvSpPr>
        <p:spPr>
          <a:xfrm>
            <a:off x="548640" y="4754880"/>
            <a:ext cx="11091672" cy="1234440"/>
          </a:xfrm>
          <a:prstGeom prst="rect">
            <a:avLst/>
          </a:prstGeom>
          <a:solidFill>
            <a:srgbClr val="FFFFFF"/>
          </a:solidFill>
          <a:ln w="12700">
            <a:solidFill>
              <a:srgbClr val="51607A"/>
            </a:solidFill>
            <a:prstDash val="solid"/>
          </a:ln>
        </p:spPr>
      </p:sp>
      <p:sp>
        <p:nvSpPr>
          <p:cNvPr id="25" name="Text 22"/>
          <p:cNvSpPr/>
          <p:nvPr/>
        </p:nvSpPr>
        <p:spPr>
          <a:xfrm>
            <a:off x="777240" y="4846320"/>
            <a:ext cx="10607040" cy="502920"/>
          </a:xfrm>
          <a:prstGeom prst="rect">
            <a:avLst/>
          </a:prstGeom>
          <a:noFill/>
          <a:ln/>
        </p:spPr>
        <p:txBody>
          <a:bodyPr wrap="square" lIns="0" tIns="0" rIns="0" bIns="0" rtlCol="0" anchor="ctr"/>
          <a:lstStyle/>
          <a:p>
            <a:pPr indent="0" marL="0">
              <a:buNone/>
            </a:pPr>
            <a:r>
              <a:rPr lang="en-US" sz="1500" b="1" dirty="0">
                <a:solidFill>
                  <a:srgbClr val="101E33"/>
                </a:solidFill>
                <a:latin typeface="Segoe UI Semibold" pitchFamily="34" charset="0"/>
                <a:ea typeface="Segoe UI Semibold" pitchFamily="34" charset="-122"/>
                <a:cs typeface="Segoe UI Semibold" pitchFamily="34" charset="-120"/>
              </a:rPr>
              <a:t>Scoping to deployed, 2–4 weeks; pilot run, 4–6 weeks. The pilot fee is quoted at scoping.</a:t>
            </a:r>
            <a:endParaRPr lang="en-US" sz="1500" dirty="0"/>
          </a:p>
        </p:txBody>
      </p:sp>
      <p:sp>
        <p:nvSpPr>
          <p:cNvPr id="26" name="Text 23"/>
          <p:cNvSpPr/>
          <p:nvPr/>
        </p:nvSpPr>
        <p:spPr>
          <a:xfrm>
            <a:off x="777240" y="5349240"/>
            <a:ext cx="10607040" cy="502920"/>
          </a:xfrm>
          <a:prstGeom prst="rect">
            <a:avLst/>
          </a:prstGeom>
          <a:noFill/>
          <a:ln/>
        </p:spPr>
        <p:txBody>
          <a:bodyPr wrap="square" lIns="0" tIns="0" rIns="0" bIns="0" rtlCol="0" anchor="ctr"/>
          <a:lstStyle/>
          <a:p>
            <a:pPr indent="0" marL="0">
              <a:buNone/>
            </a:pPr>
            <a:r>
              <a:rPr lang="en-US" sz="1400" dirty="0">
                <a:solidFill>
                  <a:srgbClr val="1C2433"/>
                </a:solidFill>
                <a:latin typeface="Segoe UI" pitchFamily="34" charset="0"/>
                <a:ea typeface="Segoe UI" pitchFamily="34" charset="-122"/>
                <a:cs typeface="Segoe UI" pitchFamily="34" charset="-120"/>
              </a:rPr>
              <a:t>Book a call → docmark.md/contact. We come back within two business days.</a:t>
            </a:r>
            <a:endParaRPr lang="en-US" sz="1400" dirty="0"/>
          </a:p>
        </p:txBody>
      </p:sp>
      <p:sp>
        <p:nvSpPr>
          <p:cNvPr id="27" name="Text 24"/>
          <p:cNvSpPr/>
          <p:nvPr/>
        </p:nvSpPr>
        <p:spPr>
          <a:xfrm>
            <a:off x="548640" y="6419088"/>
            <a:ext cx="7315200" cy="274320"/>
          </a:xfrm>
          <a:prstGeom prst="rect">
            <a:avLst/>
          </a:prstGeom>
          <a:noFill/>
          <a:ln/>
        </p:spPr>
        <p:txBody>
          <a:bodyPr wrap="square" lIns="0" tIns="0" rIns="0" bIns="0" rtlCol="0" anchor="ctr"/>
          <a:lstStyle/>
          <a:p>
            <a:pPr indent="0" marL="0">
              <a:buNone/>
            </a:pPr>
            <a:r>
              <a:rPr lang="en-US" sz="900" dirty="0">
                <a:solidFill>
                  <a:srgbClr val="51607A"/>
                </a:solidFill>
                <a:latin typeface="Segoe UI" pitchFamily="34" charset="0"/>
                <a:ea typeface="Segoe UI" pitchFamily="34" charset="-122"/>
                <a:cs typeface="Segoe UI" pitchFamily="34" charset="-120"/>
              </a:rPr>
              <a:t>© 2026 DocMark. All rights reserved.</a:t>
            </a:r>
            <a:endParaRPr lang="en-US" sz="900" dirty="0"/>
          </a:p>
        </p:txBody>
      </p:sp>
      <p:sp>
        <p:nvSpPr>
          <p:cNvPr id="28" name="Text 25"/>
          <p:cNvSpPr/>
          <p:nvPr/>
        </p:nvSpPr>
        <p:spPr>
          <a:xfrm>
            <a:off x="8897112" y="6419088"/>
            <a:ext cx="2743200" cy="274320"/>
          </a:xfrm>
          <a:prstGeom prst="rect">
            <a:avLst/>
          </a:prstGeom>
          <a:noFill/>
          <a:ln/>
        </p:spPr>
        <p:txBody>
          <a:bodyPr wrap="square" lIns="0" tIns="0" rIns="0" bIns="0" rtlCol="0" anchor="ctr"/>
          <a:lstStyle/>
          <a:p>
            <a:pPr algn="r" indent="0" marL="0">
              <a:buNone/>
            </a:pPr>
            <a:r>
              <a:rPr lang="en-US" sz="900" dirty="0">
                <a:solidFill>
                  <a:srgbClr val="51607A"/>
                </a:solidFill>
                <a:latin typeface="Segoe UI" pitchFamily="34" charset="0"/>
                <a:ea typeface="Segoe UI" pitchFamily="34" charset="-122"/>
                <a:cs typeface="Segoe UI" pitchFamily="34" charset="-120"/>
              </a:rPr>
              <a:t>docmark.md</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1E3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8640" y="502920"/>
            <a:ext cx="1650492" cy="457200"/>
          </a:xfrm>
          <a:prstGeom prst="rect">
            <a:avLst/>
          </a:prstGeom>
        </p:spPr>
      </p:pic>
      <p:sp>
        <p:nvSpPr>
          <p:cNvPr id="3" name="Text 0"/>
          <p:cNvSpPr/>
          <p:nvPr/>
        </p:nvSpPr>
        <p:spPr>
          <a:xfrm>
            <a:off x="548640" y="2011680"/>
            <a:ext cx="10972800" cy="1005840"/>
          </a:xfrm>
          <a:prstGeom prst="rect">
            <a:avLst/>
          </a:prstGeom>
          <a:noFill/>
          <a:ln/>
        </p:spPr>
        <p:txBody>
          <a:bodyPr wrap="square" lIns="0" tIns="0" rIns="0" bIns="0" rtlCol="0" anchor="ctr"/>
          <a:lstStyle/>
          <a:p>
            <a:pPr indent="0" marL="0">
              <a:buNone/>
            </a:pPr>
            <a:r>
              <a:rPr lang="en-US" sz="4800" b="1" dirty="0">
                <a:solidFill>
                  <a:srgbClr val="FFFFFF"/>
                </a:solidFill>
                <a:latin typeface="Segoe UI Semibold" pitchFamily="34" charset="0"/>
                <a:ea typeface="Segoe UI Semibold" pitchFamily="34" charset="-122"/>
                <a:cs typeface="Segoe UI Semibold" pitchFamily="34" charset="-120"/>
              </a:rPr>
              <a:t>Branded. Verified. Delivered.</a:t>
            </a:r>
            <a:endParaRPr lang="en-US" sz="4800" dirty="0"/>
          </a:p>
        </p:txBody>
      </p:sp>
      <p:sp>
        <p:nvSpPr>
          <p:cNvPr id="4" name="Text 1"/>
          <p:cNvSpPr/>
          <p:nvPr/>
        </p:nvSpPr>
        <p:spPr>
          <a:xfrm>
            <a:off x="548640" y="3291840"/>
            <a:ext cx="9875520" cy="1463040"/>
          </a:xfrm>
          <a:prstGeom prst="rect">
            <a:avLst/>
          </a:prstGeom>
          <a:noFill/>
          <a:ln/>
        </p:spPr>
        <p:txBody>
          <a:bodyPr wrap="square" lIns="0" tIns="0" rIns="0" bIns="0" rtlCol="0" anchor="t"/>
          <a:lstStyle/>
          <a:p>
            <a:pPr indent="0" marL="0">
              <a:buNone/>
            </a:pPr>
            <a:r>
              <a:rPr lang="en-US" sz="1800" dirty="0">
                <a:solidFill>
                  <a:srgbClr val="C8D4E6"/>
                </a:solidFill>
                <a:latin typeface="Segoe UI" pitchFamily="34" charset="0"/>
                <a:ea typeface="Segoe UI" pitchFamily="34" charset="-122"/>
                <a:cs typeface="Segoe UI" pitchFamily="34" charset="-120"/>
              </a:rPr>
              <a:t>A free Brand Defect Review (send a non-confidential deck you already shipped; usually back within 2 business days) and a free sample deck (about a minute, no account, no card).</a:t>
            </a:r>
            <a:endParaRPr lang="en-US" sz="1800" dirty="0"/>
          </a:p>
        </p:txBody>
      </p:sp>
      <p:sp>
        <p:nvSpPr>
          <p:cNvPr id="5" name="Text 2"/>
          <p:cNvSpPr/>
          <p:nvPr/>
        </p:nvSpPr>
        <p:spPr>
          <a:xfrm>
            <a:off x="548640" y="5029200"/>
            <a:ext cx="5486400" cy="457200"/>
          </a:xfrm>
          <a:prstGeom prst="rect">
            <a:avLst/>
          </a:prstGeom>
          <a:noFill/>
          <a:ln/>
        </p:spPr>
        <p:txBody>
          <a:bodyPr wrap="square" lIns="0" tIns="0" rIns="0" bIns="0" rtlCol="0" anchor="ctr"/>
          <a:lstStyle/>
          <a:p>
            <a:pPr indent="0" marL="0">
              <a:buNone/>
            </a:pPr>
            <a:r>
              <a:rPr lang="en-US" sz="2000" b="1" dirty="0">
                <a:solidFill>
                  <a:srgbClr val="4F8BFF"/>
                </a:solidFill>
                <a:latin typeface="Segoe UI Semibold" pitchFamily="34" charset="0"/>
                <a:ea typeface="Segoe UI Semibold" pitchFamily="34" charset="-122"/>
                <a:cs typeface="Segoe UI Semibold" pitchFamily="34" charset="-120"/>
              </a:rPr>
              <a:t>docmark.md</a:t>
            </a:r>
            <a:endParaRPr lang="en-US" sz="2000" dirty="0"/>
          </a:p>
        </p:txBody>
      </p:sp>
      <p:sp>
        <p:nvSpPr>
          <p:cNvPr id="6" name="Text 3"/>
          <p:cNvSpPr/>
          <p:nvPr/>
        </p:nvSpPr>
        <p:spPr>
          <a:xfrm>
            <a:off x="548640" y="6419088"/>
            <a:ext cx="7315200" cy="274320"/>
          </a:xfrm>
          <a:prstGeom prst="rect">
            <a:avLst/>
          </a:prstGeom>
          <a:noFill/>
          <a:ln/>
        </p:spPr>
        <p:txBody>
          <a:bodyPr wrap="square" lIns="0" tIns="0" rIns="0" bIns="0" rtlCol="0" anchor="ctr"/>
          <a:lstStyle/>
          <a:p>
            <a:pPr indent="0" marL="0">
              <a:buNone/>
            </a:pPr>
            <a:r>
              <a:rPr lang="en-US" sz="900" dirty="0">
                <a:solidFill>
                  <a:srgbClr val="AEBFD8"/>
                </a:solidFill>
                <a:latin typeface="Segoe UI" pitchFamily="34" charset="0"/>
                <a:ea typeface="Segoe UI" pitchFamily="34" charset="-122"/>
                <a:cs typeface="Segoe UI" pitchFamily="34" charset="-120"/>
              </a:rPr>
              <a:t>© 2026 DocMark. All rights reserved.</a:t>
            </a:r>
            <a:endParaRPr lang="en-US" sz="900" dirty="0"/>
          </a:p>
        </p:txBody>
      </p:sp>
      <p:sp>
        <p:nvSpPr>
          <p:cNvPr id="7" name="Text 4"/>
          <p:cNvSpPr/>
          <p:nvPr/>
        </p:nvSpPr>
        <p:spPr>
          <a:xfrm>
            <a:off x="8897112" y="6419088"/>
            <a:ext cx="2743200" cy="274320"/>
          </a:xfrm>
          <a:prstGeom prst="rect">
            <a:avLst/>
          </a:prstGeom>
          <a:noFill/>
          <a:ln/>
        </p:spPr>
        <p:txBody>
          <a:bodyPr wrap="square" lIns="0" tIns="0" rIns="0" bIns="0" rtlCol="0" anchor="ctr"/>
          <a:lstStyle/>
          <a:p>
            <a:pPr algn="r" indent="0" marL="0">
              <a:buNone/>
            </a:pPr>
            <a:r>
              <a:rPr lang="en-US" sz="900" dirty="0">
                <a:solidFill>
                  <a:srgbClr val="AEBFD8"/>
                </a:solidFill>
                <a:latin typeface="Segoe UI" pitchFamily="34" charset="0"/>
                <a:ea typeface="Segoe UI" pitchFamily="34" charset="-122"/>
                <a:cs typeface="Segoe UI" pitchFamily="34" charset="-120"/>
              </a:rPr>
              <a:t>docmark.md</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DocMark — Sales Pitch (2026-09)</dc:title>
  <dc:subject>PptxGenJS Presentation</dc:subject>
  <dc:creator>DocMark.md</dc:creator>
  <cp:lastModifiedBy>DocMark.md</cp:lastModifiedBy>
  <cp:revision>1</cp:revision>
  <dcterms:created xsi:type="dcterms:W3CDTF">2026-09-22T11:42:03Z</dcterms:created>
  <dcterms:modified xsi:type="dcterms:W3CDTF">2026-09-22T11:42:03Z</dcterms:modified>
</cp:coreProperties>
</file>