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short deck explains the six diagrams you will find on the DocMark website. DocMark turns your content into client-ready, on-brand documents. They are generated by AI where you allow it, rendered by deterministic code always, and visually verified before anything is delivered. Branded. Verified. Delivered. Let's walk through how it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DocMark job follows the same pipeline, whatever door it enters through. First, authoring. Your people write the content, or AI does, where you allow it. Second, rendering. Deterministic, tested code applies your committed brand specification. Pixels never come from AI. Third, verification. The visual QA gate renders every page and checks it, pixel by pixel. What passes is delivered, with a provenance record. What fails is withheld, with precise findings the author can fix and resubmit.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DocMark runs three ways. Option A is the zero egress render, on your premises. Your analysts author the content, a watched folder takes it in, and the render happens in a sandbox with no network, no AI, ever. Option B is the intelligence tier, also on your premises. AI authors and researches through the Anthropic API, under your own key and a signed data processing agreement. Option C is the cloud solution on our infrastructure. Zero install, metered per document. All three end at the same visual QA gate.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questions usually settle the choice. Is the content client confidential? If not, use the cloud. If it is confidential, do you want AI to author or research the content? If your people author everything, choose the zero egress render tier. If you do want AI, the question becomes whether your security team can accept a signed data processing agreement with an AI provider, on your own account. If yes, take the intelligence tier. If not, start zero egress. You can add AI later by signing a DPA. It is the same box, so the upgrade is contractual, not technical.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in detail. An analyst drops a content file into a shared intake folder. That is the whole integration. The DocMark box picks it up and renders it in a sandbox with no network access, applying your brand specification and logos. The local visual QA gate checks every page. A pass lands in the results folder as a verified branded deliverable, carrying a zero egress label and a provenance record. A fail lands in the failed folder with a plain language reason. No AI, no cloud, no internet anywhere in this pipeline. That is verified at installation, on your box.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B adds intelligence. Your team submits a topic, a brief, or existing content. The DocMark box makes one governed call to the Anthropic API, under your own enterprise account, with your own key, spend capped, and governed by a signed data processing agreement. Claude authors the outline or researches the topic, with cited sources. Then everything returns to your box. The deterministic branded render, where pixels never come from AI, and the local visual QA gate. The deliverable is labelled contract protected. We never call this tier zero egress, because it is not. We think that honesty is a feature.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C is the cloud solution. Nothing to install. Use the web app, call the REST API from any stack, or point your own AI assistant at our MCP server. Jobs flow through a managed queue to workers that author and render. The same visual QA gate stands before delivery, and every deliverable is metered per document with its provenance record. When the gate withholds a deliverable, the findings go back to your copilot, which can fix the content and resubmit.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DocMark. Branded, verified, delivered. See the full comparison and book a pilot at docmark dot M D. Thank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01E33"/>
        </a:solidFill>
      </p:bgPr>
    </p:bg>
    <p:spTree>
      <p:nvGrpSpPr>
        <p:cNvPr id="1" name=""/>
        <p:cNvGrpSpPr/>
        <p:nvPr/>
      </p:nvGrpSpPr>
      <p:grpSpPr>
        <a:xfrm>
          <a:off x="0" y="0"/>
          <a:ext cx="0" cy="0"/>
          <a:chOff x="0" y="0"/>
          <a:chExt cx="0" cy="0"/>
        </a:xfrm>
      </p:grpSpPr>
      <p:sp>
        <p:nvSpPr>
          <p:cNvPr id="2" name="Shape 0"/>
          <p:cNvSpPr/>
          <p:nvPr/>
        </p:nvSpPr>
        <p:spPr>
          <a:xfrm>
            <a:off x="0" y="4480560"/>
            <a:ext cx="12188952" cy="2377440"/>
          </a:xfrm>
          <a:prstGeom prst="rect">
            <a:avLst/>
          </a:prstGeom>
          <a:solidFill>
            <a:srgbClr val="1C3354">
              <a:alpha val="45000"/>
            </a:srgbClr>
          </a:solidFill>
          <a:ln/>
        </p:spPr>
      </p:sp>
      <p:pic>
        <p:nvPicPr>
          <p:cNvPr id="3" name="Image 0" descr="preencoded.png">    </p:cNvPr>
          <p:cNvPicPr>
            <a:picLocks noChangeAspect="1"/>
          </p:cNvPicPr>
          <p:nvPr/>
        </p:nvPicPr>
        <p:blipFill>
          <a:blip r:embed="rId1"/>
          <a:stretch>
            <a:fillRect/>
          </a:stretch>
        </p:blipFill>
        <p:spPr>
          <a:xfrm>
            <a:off x="457200" y="411480"/>
            <a:ext cx="1463040" cy="405274"/>
          </a:xfrm>
          <a:prstGeom prst="rect">
            <a:avLst/>
          </a:prstGeom>
        </p:spPr>
      </p:pic>
      <p:sp>
        <p:nvSpPr>
          <p:cNvPr id="4" name="Text 1"/>
          <p:cNvSpPr/>
          <p:nvPr/>
        </p:nvSpPr>
        <p:spPr>
          <a:xfrm>
            <a:off x="457200" y="2148840"/>
            <a:ext cx="9144000" cy="320040"/>
          </a:xfrm>
          <a:prstGeom prst="rect">
            <a:avLst/>
          </a:prstGeom>
          <a:noFill/>
          <a:ln/>
        </p:spPr>
        <p:txBody>
          <a:bodyPr wrap="square" lIns="0" tIns="0" rIns="0" bIns="0" rtlCol="0" anchor="ctr"/>
          <a:lstStyle/>
          <a:p>
            <a:pPr indent="0" marL="0">
              <a:buNone/>
            </a:pPr>
            <a:r>
              <a:rPr lang="en-US" sz="1300" b="1" spc="400" kern="0" dirty="0">
                <a:solidFill>
                  <a:srgbClr val="4F8BFF"/>
                </a:solidFill>
                <a:latin typeface="Segoe UI Semibold" pitchFamily="34" charset="0"/>
                <a:ea typeface="Segoe UI Semibold" pitchFamily="34" charset="-122"/>
                <a:cs typeface="Segoe UI Semibold" pitchFamily="34" charset="-120"/>
              </a:rPr>
              <a:t>DOCMARK.MD · HOW IT WORKS</a:t>
            </a:r>
            <a:endParaRPr lang="en-US" sz="1300" dirty="0"/>
          </a:p>
        </p:txBody>
      </p:sp>
      <p:sp>
        <p:nvSpPr>
          <p:cNvPr id="5" name="Text 2"/>
          <p:cNvSpPr/>
          <p:nvPr/>
        </p:nvSpPr>
        <p:spPr>
          <a:xfrm>
            <a:off x="457200" y="2514600"/>
            <a:ext cx="11247120" cy="1005840"/>
          </a:xfrm>
          <a:prstGeom prst="rect">
            <a:avLst/>
          </a:prstGeom>
          <a:noFill/>
          <a:ln/>
        </p:spPr>
        <p:txBody>
          <a:bodyPr wrap="square" lIns="0" tIns="0" rIns="0" bIns="0" rtlCol="0" anchor="ctr"/>
          <a:lstStyle/>
          <a:p>
            <a:pPr indent="0" marL="0">
              <a:buNone/>
            </a:pPr>
            <a:r>
              <a:rPr lang="en-US" sz="4400" b="1" dirty="0">
                <a:solidFill>
                  <a:srgbClr val="FFFFFF"/>
                </a:solidFill>
                <a:latin typeface="Segoe UI Semibold" pitchFamily="34" charset="0"/>
                <a:ea typeface="Segoe UI Semibold" pitchFamily="34" charset="-122"/>
                <a:cs typeface="Segoe UI Semibold" pitchFamily="34" charset="-120"/>
              </a:rPr>
              <a:t>Branded. Verified. Delivered.</a:t>
            </a:r>
            <a:endParaRPr lang="en-US" sz="4400" dirty="0"/>
          </a:p>
        </p:txBody>
      </p:sp>
      <p:sp>
        <p:nvSpPr>
          <p:cNvPr id="6" name="Text 3"/>
          <p:cNvSpPr/>
          <p:nvPr/>
        </p:nvSpPr>
        <p:spPr>
          <a:xfrm>
            <a:off x="457200" y="3657600"/>
            <a:ext cx="10515600" cy="457200"/>
          </a:xfrm>
          <a:prstGeom prst="rect">
            <a:avLst/>
          </a:prstGeom>
          <a:noFill/>
          <a:ln/>
        </p:spPr>
        <p:txBody>
          <a:bodyPr wrap="square" lIns="0" tIns="0" rIns="0" bIns="0" rtlCol="0" anchor="ctr"/>
          <a:lstStyle/>
          <a:p>
            <a:pPr indent="0" marL="0">
              <a:buNone/>
            </a:pPr>
            <a:r>
              <a:rPr lang="en-US" sz="1700" dirty="0">
                <a:solidFill>
                  <a:srgbClr val="E3EBF7"/>
                </a:solidFill>
                <a:latin typeface="Segoe UI" pitchFamily="34" charset="0"/>
                <a:ea typeface="Segoe UI" pitchFamily="34" charset="-122"/>
                <a:cs typeface="Segoe UI" pitchFamily="34" charset="-120"/>
              </a:rPr>
              <a:t>The six diagrams behind the DocMark enterprise offering — explained.</a:t>
            </a:r>
            <a:endParaRPr lang="en-US" sz="1700" dirty="0"/>
          </a:p>
        </p:txBody>
      </p:sp>
      <p:sp>
        <p:nvSpPr>
          <p:cNvPr id="7" name="Text 4"/>
          <p:cNvSpPr/>
          <p:nvPr/>
        </p:nvSpPr>
        <p:spPr>
          <a:xfrm>
            <a:off x="457200" y="6355080"/>
            <a:ext cx="4572000" cy="320040"/>
          </a:xfrm>
          <a:prstGeom prst="rect">
            <a:avLst/>
          </a:prstGeom>
          <a:noFill/>
          <a:ln/>
        </p:spPr>
        <p:txBody>
          <a:bodyPr wrap="square" lIns="0" tIns="0" rIns="0" bIns="0" rtlCol="0" anchor="ctr"/>
          <a:lstStyle/>
          <a:p>
            <a:pPr indent="0" marL="0">
              <a:buNone/>
            </a:pPr>
            <a:r>
              <a:rPr lang="en-US" sz="1100" dirty="0">
                <a:solidFill>
                  <a:srgbClr val="AEBFD8"/>
                </a:solidFill>
                <a:latin typeface="Segoe UI" pitchFamily="34" charset="0"/>
                <a:ea typeface="Segoe UI" pitchFamily="34" charset="-122"/>
                <a:cs typeface="Segoe UI" pitchFamily="34" charset="-120"/>
              </a:rPr>
              <a:t>docmark.md</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THE PIPELINE</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One pipeline, one promise</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347472" y="1300940"/>
            <a:ext cx="11494008" cy="2975960"/>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457200" y="1410668"/>
            <a:ext cx="11274552" cy="2756504"/>
          </a:xfrm>
          <a:prstGeom prst="rect">
            <a:avLst/>
          </a:prstGeom>
        </p:spPr>
      </p:pic>
      <p:sp>
        <p:nvSpPr>
          <p:cNvPr id="9" name="Text 5"/>
          <p:cNvSpPr/>
          <p:nvPr/>
        </p:nvSpPr>
        <p:spPr>
          <a:xfrm>
            <a:off x="457200" y="4434840"/>
            <a:ext cx="11274552" cy="1920240"/>
          </a:xfrm>
          <a:prstGeom prst="rect">
            <a:avLst/>
          </a:prstGeom>
          <a:noFill/>
          <a:ln/>
        </p:spPr>
        <p:txBody>
          <a:bodyPr wrap="square" lIns="0" tIns="0" rIns="0" bIns="0" rtlCol="0" anchor="t"/>
          <a:lstStyle/>
          <a:p>
            <a:pPr indent="0" marL="0">
              <a:buNone/>
            </a:pPr>
            <a:r>
              <a:rPr lang="en-US" sz="1250" b="1" dirty="0">
                <a:solidFill>
                  <a:srgbClr val="101E33"/>
                </a:solidFill>
                <a:latin typeface="Segoe UI Semibold" pitchFamily="34" charset="0"/>
                <a:ea typeface="Segoe UI Semibold" pitchFamily="34" charset="-122"/>
                <a:cs typeface="Segoe UI Semibold" pitchFamily="34" charset="-120"/>
              </a:rPr>
              <a:t>Author.  </a:t>
            </a:r>
            <a:pPr indent="0" marL="0">
              <a:buNone/>
            </a:pPr>
            <a:r>
              <a:rPr lang="en-US" sz="1250" dirty="0">
                <a:solidFill>
                  <a:srgbClr val="1C2433"/>
                </a:solidFill>
                <a:latin typeface="Segoe UI" pitchFamily="34" charset="0"/>
                <a:ea typeface="Segoe UI" pitchFamily="34" charset="-122"/>
                <a:cs typeface="Segoe UI" pitchFamily="34" charset="-120"/>
              </a:rPr>
              <a:t>Your people write the content — or AI does, where you allow it.    </a:t>
            </a:r>
            <a:endParaRPr lang="en-US" sz="1250" dirty="0"/>
          </a:p>
          <a:p>
            <a:pPr indent="0" marL="0">
              <a:spcBef>
                <a:spcPts val="600"/>
              </a:spcBef>
              <a:buNone/>
            </a:pPr>
            <a:r>
              <a:rPr lang="en-US" sz="1250" b="1" dirty="0">
                <a:solidFill>
                  <a:srgbClr val="101E33"/>
                </a:solidFill>
                <a:latin typeface="Segoe UI Semibold" pitchFamily="34" charset="0"/>
                <a:ea typeface="Segoe UI Semibold" pitchFamily="34" charset="-122"/>
                <a:cs typeface="Segoe UI Semibold" pitchFamily="34" charset="-120"/>
              </a:rPr>
              <a:t>Render + brand.  </a:t>
            </a:r>
            <a:pPr indent="0" marL="0">
              <a:buNone/>
            </a:pPr>
            <a:r>
              <a:rPr lang="en-US" sz="1250" dirty="0">
                <a:solidFill>
                  <a:srgbClr val="1C2433"/>
                </a:solidFill>
                <a:latin typeface="Segoe UI" pitchFamily="34" charset="0"/>
                <a:ea typeface="Segoe UI" pitchFamily="34" charset="-122"/>
                <a:cs typeface="Segoe UI" pitchFamily="34" charset="-120"/>
              </a:rPr>
              <a:t>Deterministic, tested code applies your committed brand specification. Pixels never come from AI.</a:t>
            </a:r>
            <a:endParaRPr lang="en-US" sz="1250" dirty="0"/>
          </a:p>
          <a:p>
            <a:pPr indent="0" marL="0">
              <a:spcBef>
                <a:spcPts val="600"/>
              </a:spcBef>
              <a:buNone/>
            </a:pPr>
            <a:r>
              <a:rPr lang="en-US" sz="1250" b="1" dirty="0">
                <a:solidFill>
                  <a:srgbClr val="101E33"/>
                </a:solidFill>
                <a:latin typeface="Segoe UI Semibold" pitchFamily="34" charset="0"/>
                <a:ea typeface="Segoe UI Semibold" pitchFamily="34" charset="-122"/>
                <a:cs typeface="Segoe UI Semibold" pitchFamily="34" charset="-120"/>
              </a:rPr>
              <a:t>Verify.  </a:t>
            </a:r>
            <a:pPr indent="0" marL="0">
              <a:buNone/>
            </a:pPr>
            <a:r>
              <a:rPr lang="en-US" sz="1250" dirty="0">
                <a:solidFill>
                  <a:srgbClr val="1C2433"/>
                </a:solidFill>
                <a:latin typeface="Segoe UI" pitchFamily="34" charset="0"/>
                <a:ea typeface="Segoe UI" pitchFamily="34" charset="-122"/>
                <a:cs typeface="Segoe UI" pitchFamily="34" charset="-120"/>
              </a:rPr>
              <a:t>The visual-QA gate renders every page and pixel-checks it. What passes is delivered with a provenance record; what fails is withheld, with findings the author can fix.</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DEPLOYMENT OPTIONS</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Three ways to run DocMark</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713232" y="1218199"/>
            <a:ext cx="10735056" cy="4695922"/>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822960" y="1327927"/>
            <a:ext cx="10515600" cy="4476466"/>
          </a:xfrm>
          <a:prstGeom prst="rect">
            <a:avLst/>
          </a:prstGeom>
        </p:spPr>
      </p:pic>
      <p:sp>
        <p:nvSpPr>
          <p:cNvPr id="9" name="Text 5"/>
          <p:cNvSpPr/>
          <p:nvPr/>
        </p:nvSpPr>
        <p:spPr>
          <a:xfrm>
            <a:off x="457200" y="5943600"/>
            <a:ext cx="11274552" cy="365760"/>
          </a:xfrm>
          <a:prstGeom prst="rect">
            <a:avLst/>
          </a:prstGeom>
          <a:noFill/>
          <a:ln/>
        </p:spPr>
        <p:txBody>
          <a:bodyPr wrap="square" lIns="0" tIns="0" rIns="0" bIns="0" rtlCol="0" anchor="ctr"/>
          <a:lstStyle/>
          <a:p>
            <a:pPr algn="ctr" indent="0" marL="0">
              <a:buNone/>
            </a:pPr>
            <a:r>
              <a:rPr lang="en-US" sz="1200" i="1" dirty="0">
                <a:solidFill>
                  <a:srgbClr val="51607A"/>
                </a:solidFill>
                <a:latin typeface="Segoe UI" pitchFamily="34" charset="0"/>
                <a:ea typeface="Segoe UI" pitchFamily="34" charset="-122"/>
                <a:cs typeface="Segoe UI" pitchFamily="34" charset="-120"/>
              </a:rPr>
              <a:t>Same pipeline discipline in all three — the difference is where it runs and how much AI you allow.</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DECISION TREE</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Which option fits you?</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633943" y="1216152"/>
            <a:ext cx="2938353" cy="5202936"/>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743671" y="1325880"/>
            <a:ext cx="2718897" cy="4983480"/>
          </a:xfrm>
          <a:prstGeom prst="rect">
            <a:avLst/>
          </a:prstGeom>
        </p:spPr>
      </p:pic>
      <p:sp>
        <p:nvSpPr>
          <p:cNvPr id="9" name="Text 5"/>
          <p:cNvSpPr/>
          <p:nvPr/>
        </p:nvSpPr>
        <p:spPr>
          <a:xfrm>
            <a:off x="4297680" y="1508760"/>
            <a:ext cx="7406640" cy="4709160"/>
          </a:xfrm>
          <a:prstGeom prst="rect">
            <a:avLst/>
          </a:prstGeom>
          <a:noFill/>
          <a:ln/>
        </p:spPr>
        <p:txBody>
          <a:bodyPr wrap="square" lIns="0" tIns="0" rIns="0" bIns="0" rtlCol="0" anchor="t"/>
          <a:lstStyle/>
          <a:p>
            <a:pPr indent="0" marL="0">
              <a:buNone/>
            </a:pPr>
            <a:r>
              <a:rPr lang="en-US" sz="1300" b="1" dirty="0">
                <a:solidFill>
                  <a:srgbClr val="101E33"/>
                </a:solidFill>
                <a:latin typeface="Segoe UI Semibold" pitchFamily="34" charset="0"/>
                <a:ea typeface="Segoe UI Semibold" pitchFamily="34" charset="-122"/>
                <a:cs typeface="Segoe UI Semibold" pitchFamily="34" charset="-120"/>
              </a:rPr>
              <a:t>Is the content client-confidential?</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If not, the cloud solution is the fastest start — web app, API, or your AI assistant over MCP.</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Do you want AI to author or research?</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If your people author everything, the zero-egress render tier keeps the pipeline entirely AI-free — and entirely on your network.</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Can your security team accept a signed DPA?</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If yes, the intelligence tier gives you AI authoring under your own Anthropic account, contract-protected. If not, start zero-egress — adding AI later is a contractual upgrade, not a technical one.</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CONFIDENTIAL BY CONSTRUCTION</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Option A — Zero-Egress Render</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353545" y="1216152"/>
            <a:ext cx="5327949" cy="5202936"/>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463273" y="1325880"/>
            <a:ext cx="5108493" cy="4983480"/>
          </a:xfrm>
          <a:prstGeom prst="rect">
            <a:avLst/>
          </a:prstGeom>
        </p:spPr>
      </p:pic>
      <p:sp>
        <p:nvSpPr>
          <p:cNvPr id="9" name="Text 5"/>
          <p:cNvSpPr/>
          <p:nvPr/>
        </p:nvSpPr>
        <p:spPr>
          <a:xfrm>
            <a:off x="6126480" y="1508760"/>
            <a:ext cx="5577840" cy="4709160"/>
          </a:xfrm>
          <a:prstGeom prst="rect">
            <a:avLst/>
          </a:prstGeom>
          <a:noFill/>
          <a:ln/>
        </p:spPr>
        <p:txBody>
          <a:bodyPr wrap="square" lIns="0" tIns="0" rIns="0" bIns="0" rtlCol="0" anchor="t"/>
          <a:lstStyle/>
          <a:p>
            <a:pPr indent="0" marL="0">
              <a:buNone/>
            </a:pPr>
            <a:r>
              <a:rPr lang="en-US" sz="1300" b="1" dirty="0">
                <a:solidFill>
                  <a:srgbClr val="101E33"/>
                </a:solidFill>
                <a:latin typeface="Segoe UI Semibold" pitchFamily="34" charset="0"/>
                <a:ea typeface="Segoe UI Semibold" pitchFamily="34" charset="-122"/>
                <a:cs typeface="Segoe UI Semibold" pitchFamily="34" charset="-120"/>
              </a:rPr>
              <a:t>Nothing leaves your network</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The DocMark box runs inside your perimeter. Intake is a shared folder; results come back to a results folder.</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No AI anywhere in the pipeline</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Rendering happens in a no-network sandbox — verified at installation, on your machine, offline.</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Machine-written labels</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Every deliverable carries a zero-egress label and a provenance record written by the pipeline itself — not by policy documents.</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AI UNDER CONTRACT</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Option B — Intelligence Tier (API + DPA)</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347472" y="1243961"/>
            <a:ext cx="11494008" cy="3821438"/>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457200" y="1353689"/>
            <a:ext cx="11274552" cy="3601982"/>
          </a:xfrm>
          <a:prstGeom prst="rect">
            <a:avLst/>
          </a:prstGeom>
        </p:spPr>
      </p:pic>
      <p:sp>
        <p:nvSpPr>
          <p:cNvPr id="9" name="Text 5"/>
          <p:cNvSpPr/>
          <p:nvPr/>
        </p:nvSpPr>
        <p:spPr>
          <a:xfrm>
            <a:off x="457200" y="5212080"/>
            <a:ext cx="11274552" cy="1188720"/>
          </a:xfrm>
          <a:prstGeom prst="rect">
            <a:avLst/>
          </a:prstGeom>
          <a:noFill/>
          <a:ln/>
        </p:spPr>
        <p:txBody>
          <a:bodyPr wrap="square" lIns="0" tIns="0" rIns="0" bIns="0" rtlCol="0" anchor="t"/>
          <a:lstStyle/>
          <a:p>
            <a:pPr indent="0" marL="0">
              <a:buNone/>
            </a:pPr>
            <a:r>
              <a:rPr lang="en-US" sz="1250" b="1" dirty="0">
                <a:solidFill>
                  <a:srgbClr val="101E33"/>
                </a:solidFill>
                <a:latin typeface="Segoe UI Semibold" pitchFamily="34" charset="0"/>
                <a:ea typeface="Segoe UI Semibold" pitchFamily="34" charset="-122"/>
                <a:cs typeface="Segoe UI Semibold" pitchFamily="34" charset="-120"/>
              </a:rPr>
              <a:t>One governed channel.  </a:t>
            </a:r>
            <a:pPr indent="0" marL="0">
              <a:buNone/>
            </a:pPr>
            <a:r>
              <a:rPr lang="en-US" sz="1250" dirty="0">
                <a:solidFill>
                  <a:srgbClr val="1C2433"/>
                </a:solidFill>
                <a:latin typeface="Segoe UI" pitchFamily="34" charset="0"/>
                <a:ea typeface="Segoe UI" pitchFamily="34" charset="-122"/>
                <a:cs typeface="Segoe UI" pitchFamily="34" charset="-120"/>
              </a:rPr>
              <a:t>AI calls go to the Anthropic API under YOUR enterprise account (BYO key), spend-capped, governed by a signed DPA — and labelled contract-protected, never “zero-egress.”    </a:t>
            </a:r>
            <a:endParaRPr lang="en-US" sz="1250" dirty="0"/>
          </a:p>
          <a:p>
            <a:pPr indent="0" marL="0">
              <a:spcBef>
                <a:spcPts val="600"/>
              </a:spcBef>
              <a:buNone/>
            </a:pPr>
            <a:r>
              <a:rPr lang="en-US" sz="1250" b="1" dirty="0">
                <a:solidFill>
                  <a:srgbClr val="101E33"/>
                </a:solidFill>
                <a:latin typeface="Segoe UI Semibold" pitchFamily="34" charset="0"/>
                <a:ea typeface="Segoe UI Semibold" pitchFamily="34" charset="-122"/>
                <a:cs typeface="Segoe UI Semibold" pitchFamily="34" charset="-120"/>
              </a:rPr>
              <a:t>Everything else stays local.  </a:t>
            </a:r>
            <a:pPr indent="0" marL="0">
              <a:buNone/>
            </a:pPr>
            <a:r>
              <a:rPr lang="en-US" sz="1250" dirty="0">
                <a:solidFill>
                  <a:srgbClr val="1C2433"/>
                </a:solidFill>
                <a:latin typeface="Segoe UI" pitchFamily="34" charset="0"/>
                <a:ea typeface="Segoe UI" pitchFamily="34" charset="-122"/>
                <a:cs typeface="Segoe UI" pitchFamily="34" charset="-120"/>
              </a:rPr>
              <a:t>Deterministic branded rendering and the visual-QA gate run on your box; web research ships with cited sources.</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25912" y="347472"/>
            <a:ext cx="1005840" cy="278626"/>
          </a:xfrm>
          <a:prstGeom prst="rect">
            <a:avLst/>
          </a:prstGeom>
        </p:spPr>
      </p:pic>
      <p:sp>
        <p:nvSpPr>
          <p:cNvPr id="3" name="Text 0"/>
          <p:cNvSpPr/>
          <p:nvPr/>
        </p:nvSpPr>
        <p:spPr>
          <a:xfrm>
            <a:off x="457200" y="292608"/>
            <a:ext cx="8229600" cy="274320"/>
          </a:xfrm>
          <a:prstGeom prst="rect">
            <a:avLst/>
          </a:prstGeom>
          <a:noFill/>
          <a:ln/>
        </p:spPr>
        <p:txBody>
          <a:bodyPr wrap="square" lIns="0" tIns="0" rIns="0" bIns="0" rtlCol="0" anchor="ctr"/>
          <a:lstStyle/>
          <a:p>
            <a:pPr indent="0" marL="0">
              <a:buNone/>
            </a:pPr>
            <a:r>
              <a:rPr lang="en-US" sz="1100" b="1" spc="300" kern="0" dirty="0">
                <a:solidFill>
                  <a:srgbClr val="2469F0"/>
                </a:solidFill>
                <a:latin typeface="Segoe UI Semibold" pitchFamily="34" charset="0"/>
                <a:ea typeface="Segoe UI Semibold" pitchFamily="34" charset="-122"/>
                <a:cs typeface="Segoe UI Semibold" pitchFamily="34" charset="-120"/>
              </a:rPr>
              <a:t>ZERO INSTALL</a:t>
            </a:r>
            <a:endParaRPr lang="en-US" sz="1100" dirty="0"/>
          </a:p>
        </p:txBody>
      </p:sp>
      <p:sp>
        <p:nvSpPr>
          <p:cNvPr id="4" name="Text 1"/>
          <p:cNvSpPr/>
          <p:nvPr/>
        </p:nvSpPr>
        <p:spPr>
          <a:xfrm>
            <a:off x="457200" y="548640"/>
            <a:ext cx="10241280" cy="594360"/>
          </a:xfrm>
          <a:prstGeom prst="rect">
            <a:avLst/>
          </a:prstGeom>
          <a:noFill/>
          <a:ln/>
        </p:spPr>
        <p:txBody>
          <a:bodyPr wrap="square" lIns="0" tIns="0" rIns="0" bIns="0" rtlCol="0" anchor="ctr"/>
          <a:lstStyle/>
          <a:p>
            <a:pPr algn="l" indent="0" marL="0">
              <a:buNone/>
            </a:pPr>
            <a:r>
              <a:rPr lang="en-US" sz="2600" b="1" dirty="0">
                <a:solidFill>
                  <a:srgbClr val="101E33"/>
                </a:solidFill>
                <a:latin typeface="Segoe UI Semibold" pitchFamily="34" charset="0"/>
                <a:ea typeface="Segoe UI Semibold" pitchFamily="34" charset="-122"/>
                <a:cs typeface="Segoe UI Semibold" pitchFamily="34" charset="-120"/>
              </a:rPr>
              <a:t>Option C — Cloud Solution</a:t>
            </a:r>
            <a:endParaRPr lang="en-US" sz="2600" dirty="0"/>
          </a:p>
        </p:txBody>
      </p:sp>
      <p:sp>
        <p:nvSpPr>
          <p:cNvPr id="5" name="Text 2"/>
          <p:cNvSpPr/>
          <p:nvPr/>
        </p:nvSpPr>
        <p:spPr>
          <a:xfrm>
            <a:off x="457200" y="6473952"/>
            <a:ext cx="6400800" cy="274320"/>
          </a:xfrm>
          <a:prstGeom prst="rect">
            <a:avLst/>
          </a:prstGeom>
          <a:noFill/>
          <a:ln/>
        </p:spPr>
        <p:txBody>
          <a:bodyPr wrap="square" lIns="0" tIns="0" rIns="0" bIns="0" rtlCol="0" anchor="b"/>
          <a:lstStyle/>
          <a:p>
            <a:pPr algn="l" indent="0" marL="0">
              <a:buNone/>
            </a:pPr>
            <a:r>
              <a:rPr lang="en-US" sz="900" dirty="0">
                <a:solidFill>
                  <a:srgbClr val="51607A"/>
                </a:solidFill>
                <a:latin typeface="Segoe UI" pitchFamily="34" charset="0"/>
                <a:ea typeface="Segoe UI" pitchFamily="34" charset="-122"/>
                <a:cs typeface="Segoe UI" pitchFamily="34" charset="-120"/>
              </a:rPr>
              <a:t>© 2026 DocMark. All rights reserved.</a:t>
            </a:r>
            <a:endParaRPr lang="en-US" sz="900" dirty="0"/>
          </a:p>
        </p:txBody>
      </p:sp>
      <p:sp>
        <p:nvSpPr>
          <p:cNvPr id="6" name="Text 3"/>
          <p:cNvSpPr/>
          <p:nvPr/>
        </p:nvSpPr>
        <p:spPr>
          <a:xfrm>
            <a:off x="8988552" y="6473952"/>
            <a:ext cx="2743200" cy="274320"/>
          </a:xfrm>
          <a:prstGeom prst="rect">
            <a:avLst/>
          </a:prstGeom>
          <a:noFill/>
          <a:ln/>
        </p:spPr>
        <p:txBody>
          <a:bodyPr wrap="square" lIns="0" tIns="0" rIns="0" bIns="0" rtlCol="0" anchor="b"/>
          <a:lstStyle/>
          <a:p>
            <a:pPr algn="r" indent="0" marL="0">
              <a:buNone/>
            </a:pPr>
            <a:r>
              <a:rPr lang="en-US" sz="900" dirty="0">
                <a:solidFill>
                  <a:srgbClr val="51607A"/>
                </a:solidFill>
                <a:latin typeface="Segoe UI" pitchFamily="34" charset="0"/>
                <a:ea typeface="Segoe UI" pitchFamily="34" charset="-122"/>
                <a:cs typeface="Segoe UI" pitchFamily="34" charset="-120"/>
              </a:rPr>
              <a:t>docmark.md</a:t>
            </a:r>
            <a:endParaRPr lang="en-US" sz="900" dirty="0"/>
          </a:p>
        </p:txBody>
      </p:sp>
      <p:sp>
        <p:nvSpPr>
          <p:cNvPr id="7" name="Shape 4"/>
          <p:cNvSpPr/>
          <p:nvPr/>
        </p:nvSpPr>
        <p:spPr>
          <a:xfrm>
            <a:off x="347472" y="1741770"/>
            <a:ext cx="8357616" cy="4151700"/>
          </a:xfrm>
          <a:prstGeom prst="rect">
            <a:avLst/>
          </a:prstGeom>
          <a:solidFill>
            <a:srgbClr val="FFFFFF"/>
          </a:solidFill>
          <a:ln w="12700">
            <a:solidFill>
              <a:srgbClr val="DFE5EF"/>
            </a:solidFill>
            <a:prstDash val="solid"/>
          </a:ln>
          <a:effectLst>
            <a:outerShdw sx="100000" sy="100000" kx="0" ky="0" algn="bl" rotWithShape="0" blurRad="88900" dist="25400" dir="5400000">
              <a:srgbClr val="101E33">
                <a:alpha val="12000"/>
              </a:srgbClr>
            </a:outerShdw>
          </a:effectLst>
        </p:spPr>
      </p:sp>
      <p:pic>
        <p:nvPicPr>
          <p:cNvPr id="8" name="Image 1" descr="preencoded.png">    </p:cNvPr>
          <p:cNvPicPr>
            <a:picLocks noChangeAspect="1"/>
          </p:cNvPicPr>
          <p:nvPr/>
        </p:nvPicPr>
        <p:blipFill>
          <a:blip r:embed="rId2"/>
          <a:stretch>
            <a:fillRect/>
          </a:stretch>
        </p:blipFill>
        <p:spPr>
          <a:xfrm>
            <a:off x="457200" y="1851498"/>
            <a:ext cx="8138160" cy="3932244"/>
          </a:xfrm>
          <a:prstGeom prst="rect">
            <a:avLst/>
          </a:prstGeom>
        </p:spPr>
      </p:pic>
      <p:sp>
        <p:nvSpPr>
          <p:cNvPr id="9" name="Text 5"/>
          <p:cNvSpPr/>
          <p:nvPr/>
        </p:nvSpPr>
        <p:spPr>
          <a:xfrm>
            <a:off x="8961120" y="1508760"/>
            <a:ext cx="2743200" cy="4709160"/>
          </a:xfrm>
          <a:prstGeom prst="rect">
            <a:avLst/>
          </a:prstGeom>
          <a:noFill/>
          <a:ln/>
        </p:spPr>
        <p:txBody>
          <a:bodyPr wrap="square" lIns="0" tIns="0" rIns="0" bIns="0" rtlCol="0" anchor="t"/>
          <a:lstStyle/>
          <a:p>
            <a:pPr indent="0" marL="0">
              <a:buNone/>
            </a:pPr>
            <a:r>
              <a:rPr lang="en-US" sz="1300" b="1" dirty="0">
                <a:solidFill>
                  <a:srgbClr val="101E33"/>
                </a:solidFill>
                <a:latin typeface="Segoe UI Semibold" pitchFamily="34" charset="0"/>
                <a:ea typeface="Segoe UI Semibold" pitchFamily="34" charset="-122"/>
                <a:cs typeface="Segoe UI Semibold" pitchFamily="34" charset="-120"/>
              </a:rPr>
              <a:t>Three doors in</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Web app, REST API, or your AI assistant over MCP.</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Managed pipeline</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Queue, workers, AI authoring, deterministic render — on our infrastructure.</a:t>
            </a:r>
            <a:endParaRPr lang="en-US" sz="1300" dirty="0"/>
          </a:p>
          <a:p>
            <a:pPr indent="0" marL="0">
              <a:spcBef>
                <a:spcPts val="1000"/>
              </a:spcBef>
              <a:buNone/>
            </a:pPr>
            <a:r>
              <a:rPr lang="en-US" sz="1300" b="1" dirty="0">
                <a:solidFill>
                  <a:srgbClr val="101E33"/>
                </a:solidFill>
                <a:latin typeface="Segoe UI Semibold" pitchFamily="34" charset="0"/>
                <a:ea typeface="Segoe UI Semibold" pitchFamily="34" charset="-122"/>
                <a:cs typeface="Segoe UI Semibold" pitchFamily="34" charset="-120"/>
              </a:rPr>
              <a:t>One gate out</a:t>
            </a:r>
            <a:endParaRPr lang="en-US" sz="1300" dirty="0"/>
          </a:p>
          <a:p>
            <a:pPr indent="0" marL="0">
              <a:buNone/>
            </a:pPr>
            <a:r>
              <a:rPr lang="en-US" sz="1150" dirty="0">
                <a:solidFill>
                  <a:srgbClr val="1C2433"/>
                </a:solidFill>
                <a:latin typeface="Segoe UI" pitchFamily="34" charset="0"/>
                <a:ea typeface="Segoe UI" pitchFamily="34" charset="-122"/>
                <a:cs typeface="Segoe UI" pitchFamily="34" charset="-120"/>
              </a:rPr>
              <a:t>Verified deliverables, metered per document. Failures return findings your copilot can fix and resubmit.</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01E3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39996" y="2286000"/>
            <a:ext cx="3108960" cy="861208"/>
          </a:xfrm>
          <a:prstGeom prst="rect">
            <a:avLst/>
          </a:prstGeom>
        </p:spPr>
      </p:pic>
      <p:sp>
        <p:nvSpPr>
          <p:cNvPr id="3" name="Text 0"/>
          <p:cNvSpPr/>
          <p:nvPr/>
        </p:nvSpPr>
        <p:spPr>
          <a:xfrm>
            <a:off x="457200" y="3566160"/>
            <a:ext cx="11274552" cy="548640"/>
          </a:xfrm>
          <a:prstGeom prst="rect">
            <a:avLst/>
          </a:prstGeom>
          <a:noFill/>
          <a:ln/>
        </p:spPr>
        <p:txBody>
          <a:bodyPr wrap="square" lIns="0" tIns="0" rIns="0" bIns="0" rtlCol="0" anchor="ctr"/>
          <a:lstStyle/>
          <a:p>
            <a:pPr algn="ctr" indent="0" marL="0">
              <a:buNone/>
            </a:pPr>
            <a:r>
              <a:rPr lang="en-US" sz="2200" b="1" dirty="0">
                <a:solidFill>
                  <a:srgbClr val="FFFFFF"/>
                </a:solidFill>
                <a:latin typeface="Segoe UI Semibold" pitchFamily="34" charset="0"/>
                <a:ea typeface="Segoe UI Semibold" pitchFamily="34" charset="-122"/>
                <a:cs typeface="Segoe UI Semibold" pitchFamily="34" charset="-120"/>
              </a:rPr>
              <a:t>Branded. Verified. Delivered.</a:t>
            </a:r>
            <a:endParaRPr lang="en-US" sz="2200" dirty="0"/>
          </a:p>
        </p:txBody>
      </p:sp>
      <p:sp>
        <p:nvSpPr>
          <p:cNvPr id="4" name="Text 1"/>
          <p:cNvSpPr/>
          <p:nvPr/>
        </p:nvSpPr>
        <p:spPr>
          <a:xfrm>
            <a:off x="457200" y="4297680"/>
            <a:ext cx="11274552" cy="365760"/>
          </a:xfrm>
          <a:prstGeom prst="rect">
            <a:avLst/>
          </a:prstGeom>
          <a:noFill/>
          <a:ln/>
        </p:spPr>
        <p:txBody>
          <a:bodyPr wrap="square" lIns="0" tIns="0" rIns="0" bIns="0" rtlCol="0" anchor="ctr"/>
          <a:lstStyle/>
          <a:p>
            <a:pPr algn="ctr" indent="0" marL="0">
              <a:buNone/>
            </a:pPr>
            <a:r>
              <a:rPr lang="en-US" sz="1400" dirty="0">
                <a:solidFill>
                  <a:srgbClr val="4F8BFF"/>
                </a:solidFill>
                <a:latin typeface="Segoe UI" pitchFamily="34" charset="0"/>
                <a:ea typeface="Segoe UI" pitchFamily="34" charset="-122"/>
                <a:cs typeface="Segoe UI" pitchFamily="34" charset="-120"/>
              </a:rPr>
              <a:t>docmark.md  ·  hello@docmark.md</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DocMark — How It Works: The Diagrams Explained</dc:title>
  <dc:subject>PptxGenJS Presentation</dc:subject>
  <dc:creator>DocMark.md</dc:creator>
  <cp:lastModifiedBy>DocMark.md</cp:lastModifiedBy>
  <cp:revision>1</cp:revision>
  <dcterms:created xsi:type="dcterms:W3CDTF">2026-06-11T17:30:15Z</dcterms:created>
  <dcterms:modified xsi:type="dcterms:W3CDTF">2026-06-11T17:30:15Z</dcterms:modified>
</cp:coreProperties>
</file>